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ebm" ContentType="video/webm"/>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bookmarkIdSeed="2">
  <p:sldMasterIdLst>
    <p:sldMasterId id="2147483648" r:id="rId1"/>
  </p:sldMasterIdLst>
  <p:notesMasterIdLst>
    <p:notesMasterId r:id="rId10"/>
  </p:notesMasterIdLst>
  <p:sldIdLst>
    <p:sldId id="256" r:id="rId2"/>
    <p:sldId id="414" r:id="rId3"/>
    <p:sldId id="420" r:id="rId4"/>
    <p:sldId id="408" r:id="rId5"/>
    <p:sldId id="410" r:id="rId6"/>
    <p:sldId id="419" r:id="rId7"/>
    <p:sldId id="388" r:id="rId8"/>
    <p:sldId id="398" r:id="rId9"/>
  </p:sldIdLst>
  <p:sldSz cx="12192000" cy="6858000"/>
  <p:notesSz cx="6858000" cy="9144000"/>
  <p:defaultTextStyle>
    <a:defPPr>
      <a:defRPr lang="en-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90304"/>
    <a:srgbClr val="767171"/>
    <a:srgbClr val="C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3725" autoAdjust="0"/>
  </p:normalViewPr>
  <p:slideViewPr>
    <p:cSldViewPr snapToGrid="0">
      <p:cViewPr varScale="1">
        <p:scale>
          <a:sx n="81" d="100"/>
          <a:sy n="81" d="100"/>
        </p:scale>
        <p:origin x="1716" y="96"/>
      </p:cViewPr>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5" Type="http://schemas.microsoft.com/office/2016/11/relationships/changesInfo" Target="changesInfos/changesInfo1.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ehling, Daniel" userId="e5b83101-ed86-422f-9991-52e932dbd91e" providerId="ADAL" clId="{98A8AEC1-7C5D-4124-B6C7-C81627E7C628}"/>
    <pc:docChg chg="modSld">
      <pc:chgData name="Miehling, Daniel" userId="e5b83101-ed86-422f-9991-52e932dbd91e" providerId="ADAL" clId="{98A8AEC1-7C5D-4124-B6C7-C81627E7C628}" dt="2025-08-25T20:28:14.758" v="6" actId="6549"/>
      <pc:docMkLst>
        <pc:docMk/>
      </pc:docMkLst>
      <pc:sldChg chg="modNotesTx">
        <pc:chgData name="Miehling, Daniel" userId="e5b83101-ed86-422f-9991-52e932dbd91e" providerId="ADAL" clId="{98A8AEC1-7C5D-4124-B6C7-C81627E7C628}" dt="2025-08-25T20:27:59.285" v="0" actId="6549"/>
        <pc:sldMkLst>
          <pc:docMk/>
          <pc:sldMk cId="0" sldId="256"/>
        </pc:sldMkLst>
      </pc:sldChg>
      <pc:sldChg chg="modNotesTx">
        <pc:chgData name="Miehling, Daniel" userId="e5b83101-ed86-422f-9991-52e932dbd91e" providerId="ADAL" clId="{98A8AEC1-7C5D-4124-B6C7-C81627E7C628}" dt="2025-08-25T20:28:14.758" v="6" actId="6549"/>
        <pc:sldMkLst>
          <pc:docMk/>
          <pc:sldMk cId="2017346282" sldId="388"/>
        </pc:sldMkLst>
      </pc:sldChg>
      <pc:sldChg chg="modNotesTx">
        <pc:chgData name="Miehling, Daniel" userId="e5b83101-ed86-422f-9991-52e932dbd91e" providerId="ADAL" clId="{98A8AEC1-7C5D-4124-B6C7-C81627E7C628}" dt="2025-08-25T20:28:06.393" v="3" actId="6549"/>
        <pc:sldMkLst>
          <pc:docMk/>
          <pc:sldMk cId="3666010500" sldId="408"/>
        </pc:sldMkLst>
      </pc:sldChg>
      <pc:sldChg chg="modNotesTx">
        <pc:chgData name="Miehling, Daniel" userId="e5b83101-ed86-422f-9991-52e932dbd91e" providerId="ADAL" clId="{98A8AEC1-7C5D-4124-B6C7-C81627E7C628}" dt="2025-08-25T20:28:08.436" v="4" actId="6549"/>
        <pc:sldMkLst>
          <pc:docMk/>
          <pc:sldMk cId="4032946258" sldId="410"/>
        </pc:sldMkLst>
      </pc:sldChg>
      <pc:sldChg chg="modNotesTx">
        <pc:chgData name="Miehling, Daniel" userId="e5b83101-ed86-422f-9991-52e932dbd91e" providerId="ADAL" clId="{98A8AEC1-7C5D-4124-B6C7-C81627E7C628}" dt="2025-08-25T20:28:02.001" v="1" actId="6549"/>
        <pc:sldMkLst>
          <pc:docMk/>
          <pc:sldMk cId="3936184796" sldId="414"/>
        </pc:sldMkLst>
      </pc:sldChg>
      <pc:sldChg chg="modNotesTx">
        <pc:chgData name="Miehling, Daniel" userId="e5b83101-ed86-422f-9991-52e932dbd91e" providerId="ADAL" clId="{98A8AEC1-7C5D-4124-B6C7-C81627E7C628}" dt="2025-08-25T20:28:11.390" v="5" actId="6549"/>
        <pc:sldMkLst>
          <pc:docMk/>
          <pc:sldMk cId="2978608875" sldId="419"/>
        </pc:sldMkLst>
      </pc:sldChg>
      <pc:sldChg chg="modNotesTx">
        <pc:chgData name="Miehling, Daniel" userId="e5b83101-ed86-422f-9991-52e932dbd91e" providerId="ADAL" clId="{98A8AEC1-7C5D-4124-B6C7-C81627E7C628}" dt="2025-08-25T20:28:04.220" v="2" actId="6549"/>
        <pc:sldMkLst>
          <pc:docMk/>
          <pc:sldMk cId="108317" sldId="420"/>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D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3C0B488-AD33-44E9-A315-2571C860FC80}" type="datetimeFigureOut">
              <a:rPr lang="en-DE" smtClean="0"/>
              <a:t>08/25/2025</a:t>
            </a:fld>
            <a:endParaRPr lang="en-D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D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D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CEA1A9C-D915-4D40-9084-E9BCE4982356}" type="slidenum">
              <a:rPr lang="en-DE" smtClean="0"/>
              <a:t>‹#›</a:t>
            </a:fld>
            <a:endParaRPr lang="en-DE"/>
          </a:p>
        </p:txBody>
      </p:sp>
    </p:spTree>
    <p:extLst>
      <p:ext uri="{BB962C8B-B14F-4D97-AF65-F5344CB8AC3E}">
        <p14:creationId xmlns:p14="http://schemas.microsoft.com/office/powerpoint/2010/main" val="16699253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50000"/>
              </a:lnSpc>
              <a:spcAft>
                <a:spcPts val="800"/>
              </a:spcAft>
            </a:pPr>
            <a:endParaRPr lang="en-US" dirty="0"/>
          </a:p>
        </p:txBody>
      </p:sp>
      <p:sp>
        <p:nvSpPr>
          <p:cNvPr id="4" name="Slide Number Placeholder 3"/>
          <p:cNvSpPr>
            <a:spLocks noGrp="1"/>
          </p:cNvSpPr>
          <p:nvPr>
            <p:ph type="sldNum" sz="quarter" idx="5"/>
          </p:nvPr>
        </p:nvSpPr>
        <p:spPr/>
        <p:txBody>
          <a:bodyPr/>
          <a:lstStyle/>
          <a:p>
            <a:fld id="{DCEA1A9C-D915-4D40-9084-E9BCE4982356}" type="slidenum">
              <a:rPr lang="en-DE" smtClean="0"/>
              <a:t>1</a:t>
            </a:fld>
            <a:endParaRPr lang="en-DE"/>
          </a:p>
        </p:txBody>
      </p:sp>
    </p:spTree>
    <p:extLst>
      <p:ext uri="{BB962C8B-B14F-4D97-AF65-F5344CB8AC3E}">
        <p14:creationId xmlns:p14="http://schemas.microsoft.com/office/powerpoint/2010/main" val="12833307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FABD0C-FEC4-CEA0-5121-551C63A7A0C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B836EB7-3E7B-EA67-252C-C8A8ECA3EC1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B6FC480-11B4-F3A2-824D-498ABD5D2EF2}"/>
              </a:ext>
            </a:extLst>
          </p:cNvPr>
          <p:cNvSpPr>
            <a:spLocks noGrp="1"/>
          </p:cNvSpPr>
          <p:nvPr>
            <p:ph type="body" idx="1"/>
          </p:nvPr>
        </p:nvSpPr>
        <p:spPr/>
        <p:txBody>
          <a:bodyPr/>
          <a:lstStyle/>
          <a:p>
            <a:pPr marL="0" marR="0" lvl="0" indent="0">
              <a:lnSpc>
                <a:spcPct val="107000"/>
              </a:lnSpc>
              <a:spcAft>
                <a:spcPts val="800"/>
              </a:spcAft>
              <a:buSzPts val="1000"/>
              <a:buFont typeface="Courier New" panose="02070309020205020404" pitchFamily="49" charset="0"/>
              <a:buNone/>
              <a:tabLst>
                <a:tab pos="914400" algn="l"/>
              </a:tabLst>
            </a:pPr>
            <a:endParaRPr lang="en-GB" dirty="0"/>
          </a:p>
        </p:txBody>
      </p:sp>
      <p:sp>
        <p:nvSpPr>
          <p:cNvPr id="4" name="Slide Number Placeholder 3">
            <a:extLst>
              <a:ext uri="{FF2B5EF4-FFF2-40B4-BE49-F238E27FC236}">
                <a16:creationId xmlns:a16="http://schemas.microsoft.com/office/drawing/2014/main" id="{4158F2AC-8574-098E-0CFC-BDDBDBBDB46E}"/>
              </a:ext>
            </a:extLst>
          </p:cNvPr>
          <p:cNvSpPr>
            <a:spLocks noGrp="1"/>
          </p:cNvSpPr>
          <p:nvPr>
            <p:ph type="sldNum" sz="quarter" idx="5"/>
          </p:nvPr>
        </p:nvSpPr>
        <p:spPr/>
        <p:txBody>
          <a:bodyPr/>
          <a:lstStyle/>
          <a:p>
            <a:fld id="{DCEA1A9C-D915-4D40-9084-E9BCE4982356}" type="slidenum">
              <a:rPr lang="en-DE" smtClean="0"/>
              <a:t>2</a:t>
            </a:fld>
            <a:endParaRPr lang="en-DE"/>
          </a:p>
        </p:txBody>
      </p:sp>
    </p:spTree>
    <p:extLst>
      <p:ext uri="{BB962C8B-B14F-4D97-AF65-F5344CB8AC3E}">
        <p14:creationId xmlns:p14="http://schemas.microsoft.com/office/powerpoint/2010/main" val="22012386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23DE0B-0284-6559-9F52-D3AC7D995DE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6DB9265-CB9D-CBBB-1B92-C5C7328F277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C7621AF-0C5C-3670-F2A5-608521966715}"/>
              </a:ext>
            </a:extLst>
          </p:cNvPr>
          <p:cNvSpPr>
            <a:spLocks noGrp="1"/>
          </p:cNvSpPr>
          <p:nvPr>
            <p:ph type="body" idx="1"/>
          </p:nvPr>
        </p:nvSpPr>
        <p:spPr/>
        <p:txBody>
          <a:bodyPr/>
          <a:lstStyle/>
          <a:p>
            <a:pPr>
              <a:buNone/>
            </a:pPr>
            <a:endParaRPr lang="en-US" dirty="0"/>
          </a:p>
        </p:txBody>
      </p:sp>
      <p:sp>
        <p:nvSpPr>
          <p:cNvPr id="4" name="Slide Number Placeholder 3">
            <a:extLst>
              <a:ext uri="{FF2B5EF4-FFF2-40B4-BE49-F238E27FC236}">
                <a16:creationId xmlns:a16="http://schemas.microsoft.com/office/drawing/2014/main" id="{FC47F7F1-3F7F-F0DF-78CF-850343A60C14}"/>
              </a:ext>
            </a:extLst>
          </p:cNvPr>
          <p:cNvSpPr>
            <a:spLocks noGrp="1"/>
          </p:cNvSpPr>
          <p:nvPr>
            <p:ph type="sldNum" sz="quarter" idx="5"/>
          </p:nvPr>
        </p:nvSpPr>
        <p:spPr/>
        <p:txBody>
          <a:bodyPr/>
          <a:lstStyle/>
          <a:p>
            <a:fld id="{DCEA1A9C-D915-4D40-9084-E9BCE4982356}" type="slidenum">
              <a:rPr lang="en-DE" smtClean="0"/>
              <a:t>3</a:t>
            </a:fld>
            <a:endParaRPr lang="en-DE"/>
          </a:p>
        </p:txBody>
      </p:sp>
    </p:spTree>
    <p:extLst>
      <p:ext uri="{BB962C8B-B14F-4D97-AF65-F5344CB8AC3E}">
        <p14:creationId xmlns:p14="http://schemas.microsoft.com/office/powerpoint/2010/main" val="32096127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26A368-A957-580C-D933-27C11034C2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FEA50B2-1B09-A9CF-33E9-37A72E01F18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7B08B72-97E8-38EF-4EDC-2863593C2789}"/>
              </a:ext>
            </a:extLst>
          </p:cNvPr>
          <p:cNvSpPr>
            <a:spLocks noGrp="1"/>
          </p:cNvSpPr>
          <p:nvPr>
            <p:ph type="body" idx="1"/>
          </p:nvPr>
        </p:nvSpPr>
        <p:spPr/>
        <p:txBody>
          <a:bodyPr/>
          <a:lstStyle/>
          <a:p>
            <a:endParaRPr lang="en-GB" sz="1200" dirty="0"/>
          </a:p>
        </p:txBody>
      </p:sp>
      <p:sp>
        <p:nvSpPr>
          <p:cNvPr id="4" name="Slide Number Placeholder 3">
            <a:extLst>
              <a:ext uri="{FF2B5EF4-FFF2-40B4-BE49-F238E27FC236}">
                <a16:creationId xmlns:a16="http://schemas.microsoft.com/office/drawing/2014/main" id="{E244A86E-566F-0DEF-11C2-14B3E2E3AF21}"/>
              </a:ext>
            </a:extLst>
          </p:cNvPr>
          <p:cNvSpPr>
            <a:spLocks noGrp="1"/>
          </p:cNvSpPr>
          <p:nvPr>
            <p:ph type="sldNum" sz="quarter" idx="5"/>
          </p:nvPr>
        </p:nvSpPr>
        <p:spPr/>
        <p:txBody>
          <a:bodyPr/>
          <a:lstStyle/>
          <a:p>
            <a:fld id="{DCEA1A9C-D915-4D40-9084-E9BCE4982356}" type="slidenum">
              <a:rPr lang="en-DE" smtClean="0"/>
              <a:t>4</a:t>
            </a:fld>
            <a:endParaRPr lang="en-DE"/>
          </a:p>
        </p:txBody>
      </p:sp>
    </p:spTree>
    <p:extLst>
      <p:ext uri="{BB962C8B-B14F-4D97-AF65-F5344CB8AC3E}">
        <p14:creationId xmlns:p14="http://schemas.microsoft.com/office/powerpoint/2010/main" val="7950880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B7D3FE-22D2-D04B-252C-AE3523589DE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57A618C-5F73-771C-2E8E-35E1C39A682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376D32C-1522-5F0F-D1BA-9CF897C48583}"/>
              </a:ext>
            </a:extLst>
          </p:cNvPr>
          <p:cNvSpPr>
            <a:spLocks noGrp="1"/>
          </p:cNvSpPr>
          <p:nvPr>
            <p:ph type="body" idx="1"/>
          </p:nvPr>
        </p:nvSpPr>
        <p:spPr/>
        <p:txBody>
          <a:bodyPr/>
          <a:lstStyle/>
          <a:p>
            <a:endParaRPr lang="en-GB" sz="1200" dirty="0"/>
          </a:p>
        </p:txBody>
      </p:sp>
      <p:sp>
        <p:nvSpPr>
          <p:cNvPr id="4" name="Slide Number Placeholder 3">
            <a:extLst>
              <a:ext uri="{FF2B5EF4-FFF2-40B4-BE49-F238E27FC236}">
                <a16:creationId xmlns:a16="http://schemas.microsoft.com/office/drawing/2014/main" id="{B44ED772-19CB-312B-8B5A-E0A5A05C2122}"/>
              </a:ext>
            </a:extLst>
          </p:cNvPr>
          <p:cNvSpPr>
            <a:spLocks noGrp="1"/>
          </p:cNvSpPr>
          <p:nvPr>
            <p:ph type="sldNum" sz="quarter" idx="5"/>
          </p:nvPr>
        </p:nvSpPr>
        <p:spPr/>
        <p:txBody>
          <a:bodyPr/>
          <a:lstStyle/>
          <a:p>
            <a:fld id="{DCEA1A9C-D915-4D40-9084-E9BCE4982356}" type="slidenum">
              <a:rPr lang="en-DE" smtClean="0"/>
              <a:t>5</a:t>
            </a:fld>
            <a:endParaRPr lang="en-DE"/>
          </a:p>
        </p:txBody>
      </p:sp>
    </p:spTree>
    <p:extLst>
      <p:ext uri="{BB962C8B-B14F-4D97-AF65-F5344CB8AC3E}">
        <p14:creationId xmlns:p14="http://schemas.microsoft.com/office/powerpoint/2010/main" val="31029044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02471B-8545-1A6E-2088-80C2A26F3E8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1FC779C-8897-041A-307E-0520D41CFB1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723C8C3-1309-3B42-E2EC-17D4A361E737}"/>
              </a:ext>
            </a:extLst>
          </p:cNvPr>
          <p:cNvSpPr>
            <a:spLocks noGrp="1"/>
          </p:cNvSpPr>
          <p:nvPr>
            <p:ph type="body" idx="1"/>
          </p:nvPr>
        </p:nvSpPr>
        <p:spPr/>
        <p:txBody>
          <a:bodyPr/>
          <a:lstStyle/>
          <a:p>
            <a:pPr algn="l"/>
            <a:endParaRPr lang="en-GB" sz="1200" dirty="0"/>
          </a:p>
        </p:txBody>
      </p:sp>
      <p:sp>
        <p:nvSpPr>
          <p:cNvPr id="4" name="Slide Number Placeholder 3">
            <a:extLst>
              <a:ext uri="{FF2B5EF4-FFF2-40B4-BE49-F238E27FC236}">
                <a16:creationId xmlns:a16="http://schemas.microsoft.com/office/drawing/2014/main" id="{C6E61158-73AC-4C97-778C-143F0DB23CB9}"/>
              </a:ext>
            </a:extLst>
          </p:cNvPr>
          <p:cNvSpPr>
            <a:spLocks noGrp="1"/>
          </p:cNvSpPr>
          <p:nvPr>
            <p:ph type="sldNum" sz="quarter" idx="5"/>
          </p:nvPr>
        </p:nvSpPr>
        <p:spPr/>
        <p:txBody>
          <a:bodyPr/>
          <a:lstStyle/>
          <a:p>
            <a:fld id="{DCEA1A9C-D915-4D40-9084-E9BCE4982356}" type="slidenum">
              <a:rPr lang="en-DE" smtClean="0"/>
              <a:t>6</a:t>
            </a:fld>
            <a:endParaRPr lang="en-DE"/>
          </a:p>
        </p:txBody>
      </p:sp>
    </p:spTree>
    <p:extLst>
      <p:ext uri="{BB962C8B-B14F-4D97-AF65-F5344CB8AC3E}">
        <p14:creationId xmlns:p14="http://schemas.microsoft.com/office/powerpoint/2010/main" val="42636989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CEA1A9C-D915-4D40-9084-E9BCE4982356}" type="slidenum">
              <a:rPr lang="en-DE" smtClean="0"/>
              <a:t>7</a:t>
            </a:fld>
            <a:endParaRPr lang="en-DE"/>
          </a:p>
        </p:txBody>
      </p:sp>
    </p:spTree>
    <p:extLst>
      <p:ext uri="{BB962C8B-B14F-4D97-AF65-F5344CB8AC3E}">
        <p14:creationId xmlns:p14="http://schemas.microsoft.com/office/powerpoint/2010/main" val="31100327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4C4482-3988-032A-4015-10E0C6C630F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6F6F8AE-8D9D-918E-C841-151C47FD6B3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E592E78-2128-EADD-744A-1198539BEA7F}"/>
              </a:ext>
            </a:extLst>
          </p:cNvPr>
          <p:cNvSpPr>
            <a:spLocks noGrp="1"/>
          </p:cNvSpPr>
          <p:nvPr>
            <p:ph type="body" idx="1"/>
          </p:nvPr>
        </p:nvSpPr>
        <p:spPr/>
        <p:txBody>
          <a:bodyPr/>
          <a:lstStyle/>
          <a:p>
            <a:pPr marL="0" marR="0" lvl="0" indent="0">
              <a:lnSpc>
                <a:spcPct val="150000"/>
              </a:lnSpc>
              <a:buSzPts val="1000"/>
              <a:buFont typeface="+mj-lt"/>
              <a:buNone/>
              <a:tabLst>
                <a:tab pos="228600" algn="l"/>
              </a:tabLst>
            </a:pP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27672A1F-26B0-1990-400C-D80EBF600F1B}"/>
              </a:ext>
            </a:extLst>
          </p:cNvPr>
          <p:cNvSpPr>
            <a:spLocks noGrp="1"/>
          </p:cNvSpPr>
          <p:nvPr>
            <p:ph type="sldNum" sz="quarter" idx="5"/>
          </p:nvPr>
        </p:nvSpPr>
        <p:spPr/>
        <p:txBody>
          <a:bodyPr/>
          <a:lstStyle/>
          <a:p>
            <a:fld id="{DCEA1A9C-D915-4D40-9084-E9BCE4982356}" type="slidenum">
              <a:rPr lang="en-DE" smtClean="0"/>
              <a:t>8</a:t>
            </a:fld>
            <a:endParaRPr lang="en-DE"/>
          </a:p>
        </p:txBody>
      </p:sp>
    </p:spTree>
    <p:extLst>
      <p:ext uri="{BB962C8B-B14F-4D97-AF65-F5344CB8AC3E}">
        <p14:creationId xmlns:p14="http://schemas.microsoft.com/office/powerpoint/2010/main" val="949168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706680" y="1011960"/>
            <a:ext cx="10672200" cy="63864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32" name="PlaceHolder 2"/>
          <p:cNvSpPr>
            <a:spLocks noGrp="1"/>
          </p:cNvSpPr>
          <p:nvPr>
            <p:ph type="body"/>
          </p:nvPr>
        </p:nvSpPr>
        <p:spPr>
          <a:xfrm>
            <a:off x="6921000" y="237240"/>
            <a:ext cx="4933440" cy="160200"/>
          </a:xfrm>
          <a:prstGeom prst="rect">
            <a:avLst/>
          </a:prstGeom>
        </p:spPr>
        <p:txBody>
          <a:bodyPr lIns="0" tIns="0" rIns="0" bIns="0">
            <a:normAutofit fontScale="27000"/>
          </a:bodyPr>
          <a:lstStyle/>
          <a:p>
            <a:endParaRPr lang="en-US" sz="2800" b="0" strike="noStrike" spc="-1">
              <a:solidFill>
                <a:srgbClr val="000000"/>
              </a:solidFill>
              <a:latin typeface="Calibri"/>
            </a:endParaRPr>
          </a:p>
        </p:txBody>
      </p:sp>
      <p:sp>
        <p:nvSpPr>
          <p:cNvPr id="33" name="PlaceHolder 3"/>
          <p:cNvSpPr>
            <a:spLocks noGrp="1"/>
          </p:cNvSpPr>
          <p:nvPr>
            <p:ph type="body"/>
          </p:nvPr>
        </p:nvSpPr>
        <p:spPr>
          <a:xfrm>
            <a:off x="6921000" y="412920"/>
            <a:ext cx="4933440" cy="160200"/>
          </a:xfrm>
          <a:prstGeom prst="rect">
            <a:avLst/>
          </a:prstGeom>
        </p:spPr>
        <p:txBody>
          <a:bodyPr lIns="0" tIns="0" rIns="0" bIns="0">
            <a:normAutofit fontScale="27000"/>
          </a:bodyPr>
          <a:lstStyle/>
          <a:p>
            <a:endParaRPr lang="en-US" sz="2800" b="0" strike="noStrike" spc="-1">
              <a:solidFill>
                <a:srgbClr val="000000"/>
              </a:solidFill>
              <a:latin typeface="Calibri"/>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706680" y="1011960"/>
            <a:ext cx="10672200" cy="63864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35" name="PlaceHolder 2"/>
          <p:cNvSpPr>
            <a:spLocks noGrp="1"/>
          </p:cNvSpPr>
          <p:nvPr>
            <p:ph type="body"/>
          </p:nvPr>
        </p:nvSpPr>
        <p:spPr>
          <a:xfrm>
            <a:off x="6921000" y="237240"/>
            <a:ext cx="2407320" cy="160200"/>
          </a:xfrm>
          <a:prstGeom prst="rect">
            <a:avLst/>
          </a:prstGeom>
        </p:spPr>
        <p:txBody>
          <a:bodyPr lIns="0" tIns="0" rIns="0" bIns="0">
            <a:normAutofit fontScale="9000"/>
          </a:bodyPr>
          <a:lstStyle/>
          <a:p>
            <a:endParaRPr lang="en-US" sz="2800" b="0" strike="noStrike" spc="-1">
              <a:solidFill>
                <a:srgbClr val="000000"/>
              </a:solidFill>
              <a:latin typeface="Calibri"/>
            </a:endParaRPr>
          </a:p>
        </p:txBody>
      </p:sp>
      <p:sp>
        <p:nvSpPr>
          <p:cNvPr id="36" name="PlaceHolder 3"/>
          <p:cNvSpPr>
            <a:spLocks noGrp="1"/>
          </p:cNvSpPr>
          <p:nvPr>
            <p:ph type="body"/>
          </p:nvPr>
        </p:nvSpPr>
        <p:spPr>
          <a:xfrm>
            <a:off x="9448920" y="237240"/>
            <a:ext cx="2407320" cy="160200"/>
          </a:xfrm>
          <a:prstGeom prst="rect">
            <a:avLst/>
          </a:prstGeom>
        </p:spPr>
        <p:txBody>
          <a:bodyPr lIns="0" tIns="0" rIns="0" bIns="0">
            <a:normAutofit fontScale="9000"/>
          </a:bodyPr>
          <a:lstStyle/>
          <a:p>
            <a:endParaRPr lang="en-US" sz="2800" b="0" strike="noStrike" spc="-1">
              <a:solidFill>
                <a:srgbClr val="000000"/>
              </a:solidFill>
              <a:latin typeface="Calibri"/>
            </a:endParaRPr>
          </a:p>
        </p:txBody>
      </p:sp>
      <p:sp>
        <p:nvSpPr>
          <p:cNvPr id="37" name="PlaceHolder 4"/>
          <p:cNvSpPr>
            <a:spLocks noGrp="1"/>
          </p:cNvSpPr>
          <p:nvPr>
            <p:ph type="body"/>
          </p:nvPr>
        </p:nvSpPr>
        <p:spPr>
          <a:xfrm>
            <a:off x="6921000" y="412920"/>
            <a:ext cx="2407320" cy="160200"/>
          </a:xfrm>
          <a:prstGeom prst="rect">
            <a:avLst/>
          </a:prstGeom>
        </p:spPr>
        <p:txBody>
          <a:bodyPr lIns="0" tIns="0" rIns="0" bIns="0">
            <a:normAutofit fontScale="9000"/>
          </a:bodyPr>
          <a:lstStyle/>
          <a:p>
            <a:endParaRPr lang="en-US" sz="2800" b="0" strike="noStrike" spc="-1">
              <a:solidFill>
                <a:srgbClr val="000000"/>
              </a:solidFill>
              <a:latin typeface="Calibri"/>
            </a:endParaRPr>
          </a:p>
        </p:txBody>
      </p:sp>
      <p:sp>
        <p:nvSpPr>
          <p:cNvPr id="38" name="PlaceHolder 5"/>
          <p:cNvSpPr>
            <a:spLocks noGrp="1"/>
          </p:cNvSpPr>
          <p:nvPr>
            <p:ph type="body"/>
          </p:nvPr>
        </p:nvSpPr>
        <p:spPr>
          <a:xfrm>
            <a:off x="9448920" y="412920"/>
            <a:ext cx="2407320" cy="160200"/>
          </a:xfrm>
          <a:prstGeom prst="rect">
            <a:avLst/>
          </a:prstGeom>
        </p:spPr>
        <p:txBody>
          <a:bodyPr lIns="0" tIns="0" rIns="0" bIns="0">
            <a:normAutofit fontScale="9000"/>
          </a:bodyPr>
          <a:lstStyle/>
          <a:p>
            <a:endParaRPr lang="en-US" sz="2800" b="0" strike="noStrike" spc="-1">
              <a:solidFill>
                <a:srgbClr val="000000"/>
              </a:solidFill>
              <a:latin typeface="Calibri"/>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9" name="PlaceHolder 1"/>
          <p:cNvSpPr>
            <a:spLocks noGrp="1"/>
          </p:cNvSpPr>
          <p:nvPr>
            <p:ph type="title"/>
          </p:nvPr>
        </p:nvSpPr>
        <p:spPr>
          <a:xfrm>
            <a:off x="706680" y="1011960"/>
            <a:ext cx="10672200" cy="63864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40" name="PlaceHolder 2"/>
          <p:cNvSpPr>
            <a:spLocks noGrp="1"/>
          </p:cNvSpPr>
          <p:nvPr>
            <p:ph type="body"/>
          </p:nvPr>
        </p:nvSpPr>
        <p:spPr>
          <a:xfrm>
            <a:off x="6921000" y="237240"/>
            <a:ext cx="1588320" cy="160200"/>
          </a:xfrm>
          <a:prstGeom prst="rect">
            <a:avLst/>
          </a:prstGeom>
        </p:spPr>
        <p:txBody>
          <a:bodyPr lIns="0" tIns="0" rIns="0" bIns="0">
            <a:normAutofit fontScale="5000"/>
          </a:bodyPr>
          <a:lstStyle/>
          <a:p>
            <a:endParaRPr lang="en-US" sz="2800" b="0" strike="noStrike" spc="-1">
              <a:solidFill>
                <a:srgbClr val="000000"/>
              </a:solidFill>
              <a:latin typeface="Calibri"/>
            </a:endParaRPr>
          </a:p>
        </p:txBody>
      </p:sp>
      <p:sp>
        <p:nvSpPr>
          <p:cNvPr id="41" name="PlaceHolder 3"/>
          <p:cNvSpPr>
            <a:spLocks noGrp="1"/>
          </p:cNvSpPr>
          <p:nvPr>
            <p:ph type="body"/>
          </p:nvPr>
        </p:nvSpPr>
        <p:spPr>
          <a:xfrm>
            <a:off x="8589240" y="237240"/>
            <a:ext cx="1588320" cy="160200"/>
          </a:xfrm>
          <a:prstGeom prst="rect">
            <a:avLst/>
          </a:prstGeom>
        </p:spPr>
        <p:txBody>
          <a:bodyPr lIns="0" tIns="0" rIns="0" bIns="0">
            <a:normAutofit fontScale="5000"/>
          </a:bodyPr>
          <a:lstStyle/>
          <a:p>
            <a:endParaRPr lang="en-US" sz="2800" b="0" strike="noStrike" spc="-1">
              <a:solidFill>
                <a:srgbClr val="000000"/>
              </a:solidFill>
              <a:latin typeface="Calibri"/>
            </a:endParaRPr>
          </a:p>
        </p:txBody>
      </p:sp>
      <p:sp>
        <p:nvSpPr>
          <p:cNvPr id="42" name="PlaceHolder 4"/>
          <p:cNvSpPr>
            <a:spLocks noGrp="1"/>
          </p:cNvSpPr>
          <p:nvPr>
            <p:ph type="body"/>
          </p:nvPr>
        </p:nvSpPr>
        <p:spPr>
          <a:xfrm>
            <a:off x="10257120" y="237240"/>
            <a:ext cx="1588320" cy="160200"/>
          </a:xfrm>
          <a:prstGeom prst="rect">
            <a:avLst/>
          </a:prstGeom>
        </p:spPr>
        <p:txBody>
          <a:bodyPr lIns="0" tIns="0" rIns="0" bIns="0">
            <a:normAutofit fontScale="5000"/>
          </a:bodyPr>
          <a:lstStyle/>
          <a:p>
            <a:endParaRPr lang="en-US" sz="2800" b="0" strike="noStrike" spc="-1">
              <a:solidFill>
                <a:srgbClr val="000000"/>
              </a:solidFill>
              <a:latin typeface="Calibri"/>
            </a:endParaRPr>
          </a:p>
        </p:txBody>
      </p:sp>
      <p:sp>
        <p:nvSpPr>
          <p:cNvPr id="43" name="PlaceHolder 5"/>
          <p:cNvSpPr>
            <a:spLocks noGrp="1"/>
          </p:cNvSpPr>
          <p:nvPr>
            <p:ph type="body"/>
          </p:nvPr>
        </p:nvSpPr>
        <p:spPr>
          <a:xfrm>
            <a:off x="6921000" y="412920"/>
            <a:ext cx="1588320" cy="160200"/>
          </a:xfrm>
          <a:prstGeom prst="rect">
            <a:avLst/>
          </a:prstGeom>
        </p:spPr>
        <p:txBody>
          <a:bodyPr lIns="0" tIns="0" rIns="0" bIns="0">
            <a:normAutofit fontScale="5000"/>
          </a:bodyPr>
          <a:lstStyle/>
          <a:p>
            <a:endParaRPr lang="en-US" sz="2800" b="0" strike="noStrike" spc="-1">
              <a:solidFill>
                <a:srgbClr val="000000"/>
              </a:solidFill>
              <a:latin typeface="Calibri"/>
            </a:endParaRPr>
          </a:p>
        </p:txBody>
      </p:sp>
      <p:sp>
        <p:nvSpPr>
          <p:cNvPr id="44" name="PlaceHolder 6"/>
          <p:cNvSpPr>
            <a:spLocks noGrp="1"/>
          </p:cNvSpPr>
          <p:nvPr>
            <p:ph type="body"/>
          </p:nvPr>
        </p:nvSpPr>
        <p:spPr>
          <a:xfrm>
            <a:off x="8589240" y="412920"/>
            <a:ext cx="1588320" cy="160200"/>
          </a:xfrm>
          <a:prstGeom prst="rect">
            <a:avLst/>
          </a:prstGeom>
        </p:spPr>
        <p:txBody>
          <a:bodyPr lIns="0" tIns="0" rIns="0" bIns="0">
            <a:normAutofit fontScale="5000"/>
          </a:bodyPr>
          <a:lstStyle/>
          <a:p>
            <a:endParaRPr lang="en-US" sz="2800" b="0" strike="noStrike" spc="-1">
              <a:solidFill>
                <a:srgbClr val="000000"/>
              </a:solidFill>
              <a:latin typeface="Calibri"/>
            </a:endParaRPr>
          </a:p>
        </p:txBody>
      </p:sp>
      <p:sp>
        <p:nvSpPr>
          <p:cNvPr id="45" name="PlaceHolder 7"/>
          <p:cNvSpPr>
            <a:spLocks noGrp="1"/>
          </p:cNvSpPr>
          <p:nvPr>
            <p:ph type="body"/>
          </p:nvPr>
        </p:nvSpPr>
        <p:spPr>
          <a:xfrm>
            <a:off x="10257120" y="412920"/>
            <a:ext cx="1588320" cy="160200"/>
          </a:xfrm>
          <a:prstGeom prst="rect">
            <a:avLst/>
          </a:prstGeom>
        </p:spPr>
        <p:txBody>
          <a:bodyPr lIns="0" tIns="0" rIns="0" bIns="0">
            <a:normAutofit fontScale="5000"/>
          </a:bodyPr>
          <a:lstStyle/>
          <a:p>
            <a:endParaRPr lang="en-US" sz="2800" b="0" strike="noStrike" spc="-1">
              <a:solidFill>
                <a:srgbClr val="000000"/>
              </a:solidFill>
              <a:latin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0" name="PlaceHolder 1"/>
          <p:cNvSpPr>
            <a:spLocks noGrp="1"/>
          </p:cNvSpPr>
          <p:nvPr>
            <p:ph type="title"/>
          </p:nvPr>
        </p:nvSpPr>
        <p:spPr>
          <a:xfrm>
            <a:off x="706680" y="1011960"/>
            <a:ext cx="10672200" cy="63864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11" name="PlaceHolder 2"/>
          <p:cNvSpPr>
            <a:spLocks noGrp="1"/>
          </p:cNvSpPr>
          <p:nvPr>
            <p:ph type="subTitle"/>
          </p:nvPr>
        </p:nvSpPr>
        <p:spPr>
          <a:xfrm>
            <a:off x="6921000" y="177480"/>
            <a:ext cx="4933440" cy="45612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2" name="PlaceHolder 1"/>
          <p:cNvSpPr>
            <a:spLocks noGrp="1"/>
          </p:cNvSpPr>
          <p:nvPr>
            <p:ph type="title"/>
          </p:nvPr>
        </p:nvSpPr>
        <p:spPr>
          <a:xfrm>
            <a:off x="706680" y="1011960"/>
            <a:ext cx="10672200" cy="63864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13" name="PlaceHolder 2"/>
          <p:cNvSpPr>
            <a:spLocks noGrp="1"/>
          </p:cNvSpPr>
          <p:nvPr>
            <p:ph type="body"/>
          </p:nvPr>
        </p:nvSpPr>
        <p:spPr>
          <a:xfrm>
            <a:off x="6921000" y="237240"/>
            <a:ext cx="4933440" cy="336240"/>
          </a:xfrm>
          <a:prstGeom prst="rect">
            <a:avLst/>
          </a:prstGeom>
        </p:spPr>
        <p:txBody>
          <a:bodyPr lIns="0" tIns="0" rIns="0" bIns="0">
            <a:normAutofit fontScale="85000"/>
          </a:bodyPr>
          <a:lstStyle/>
          <a:p>
            <a:endParaRPr lang="en-US" sz="2800" b="0" strike="noStrike" spc="-1">
              <a:solidFill>
                <a:srgbClr val="000000"/>
              </a:solidFill>
              <a:latin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706680" y="1011960"/>
            <a:ext cx="10672200" cy="63864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15" name="PlaceHolder 2"/>
          <p:cNvSpPr>
            <a:spLocks noGrp="1"/>
          </p:cNvSpPr>
          <p:nvPr>
            <p:ph type="body"/>
          </p:nvPr>
        </p:nvSpPr>
        <p:spPr>
          <a:xfrm>
            <a:off x="6921000" y="237240"/>
            <a:ext cx="2407320" cy="336240"/>
          </a:xfrm>
          <a:prstGeom prst="rect">
            <a:avLst/>
          </a:prstGeom>
        </p:spPr>
        <p:txBody>
          <a:bodyPr lIns="0" tIns="0" rIns="0" bIns="0">
            <a:normAutofit fontScale="30000"/>
          </a:bodyPr>
          <a:lstStyle/>
          <a:p>
            <a:endParaRPr lang="en-US" sz="2800" b="0" strike="noStrike" spc="-1">
              <a:solidFill>
                <a:srgbClr val="000000"/>
              </a:solidFill>
              <a:latin typeface="Calibri"/>
            </a:endParaRPr>
          </a:p>
        </p:txBody>
      </p:sp>
      <p:sp>
        <p:nvSpPr>
          <p:cNvPr id="16" name="PlaceHolder 3"/>
          <p:cNvSpPr>
            <a:spLocks noGrp="1"/>
          </p:cNvSpPr>
          <p:nvPr>
            <p:ph type="body"/>
          </p:nvPr>
        </p:nvSpPr>
        <p:spPr>
          <a:xfrm>
            <a:off x="9448920" y="237240"/>
            <a:ext cx="2407320" cy="336240"/>
          </a:xfrm>
          <a:prstGeom prst="rect">
            <a:avLst/>
          </a:prstGeom>
        </p:spPr>
        <p:txBody>
          <a:bodyPr lIns="0" tIns="0" rIns="0" bIns="0">
            <a:normAutofit fontScale="30000"/>
          </a:bodyPr>
          <a:lstStyle/>
          <a:p>
            <a:endParaRPr lang="en-US" sz="2800" b="0" strike="noStrike" spc="-1">
              <a:solidFill>
                <a:srgbClr val="000000"/>
              </a:solidFill>
              <a:latin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7" name="PlaceHolder 1"/>
          <p:cNvSpPr>
            <a:spLocks noGrp="1"/>
          </p:cNvSpPr>
          <p:nvPr>
            <p:ph type="title"/>
          </p:nvPr>
        </p:nvSpPr>
        <p:spPr>
          <a:xfrm>
            <a:off x="706680" y="1011960"/>
            <a:ext cx="10672200" cy="638640"/>
          </a:xfrm>
          <a:prstGeom prst="rect">
            <a:avLst/>
          </a:prstGeom>
        </p:spPr>
        <p:txBody>
          <a:bodyPr lIns="0" tIns="0" rIns="0" bIns="0" anchor="ctr">
            <a:noAutofit/>
          </a:bodyPr>
          <a:lstStyle/>
          <a:p>
            <a:endParaRPr lang="en-US" sz="1800" b="0" strike="noStrike" spc="-1">
              <a:solidFill>
                <a:srgbClr val="000000"/>
              </a:solidFill>
              <a:latin typeface="Calibri"/>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8" name="PlaceHolder 1"/>
          <p:cNvSpPr>
            <a:spLocks noGrp="1"/>
          </p:cNvSpPr>
          <p:nvPr>
            <p:ph type="subTitle"/>
          </p:nvPr>
        </p:nvSpPr>
        <p:spPr>
          <a:xfrm>
            <a:off x="706680" y="1011960"/>
            <a:ext cx="10672200" cy="296172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706680" y="1011960"/>
            <a:ext cx="10672200" cy="63864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20" name="PlaceHolder 2"/>
          <p:cNvSpPr>
            <a:spLocks noGrp="1"/>
          </p:cNvSpPr>
          <p:nvPr>
            <p:ph type="body"/>
          </p:nvPr>
        </p:nvSpPr>
        <p:spPr>
          <a:xfrm>
            <a:off x="6921000" y="237240"/>
            <a:ext cx="2407320" cy="160200"/>
          </a:xfrm>
          <a:prstGeom prst="rect">
            <a:avLst/>
          </a:prstGeom>
        </p:spPr>
        <p:txBody>
          <a:bodyPr lIns="0" tIns="0" rIns="0" bIns="0">
            <a:normAutofit fontScale="9000"/>
          </a:bodyPr>
          <a:lstStyle/>
          <a:p>
            <a:endParaRPr lang="en-US" sz="2800" b="0" strike="noStrike" spc="-1">
              <a:solidFill>
                <a:srgbClr val="000000"/>
              </a:solidFill>
              <a:latin typeface="Calibri"/>
            </a:endParaRPr>
          </a:p>
        </p:txBody>
      </p:sp>
      <p:sp>
        <p:nvSpPr>
          <p:cNvPr id="21" name="PlaceHolder 3"/>
          <p:cNvSpPr>
            <a:spLocks noGrp="1"/>
          </p:cNvSpPr>
          <p:nvPr>
            <p:ph type="body"/>
          </p:nvPr>
        </p:nvSpPr>
        <p:spPr>
          <a:xfrm>
            <a:off x="9448920" y="237240"/>
            <a:ext cx="2407320" cy="336240"/>
          </a:xfrm>
          <a:prstGeom prst="rect">
            <a:avLst/>
          </a:prstGeom>
        </p:spPr>
        <p:txBody>
          <a:bodyPr lIns="0" tIns="0" rIns="0" bIns="0">
            <a:normAutofit fontScale="30000"/>
          </a:bodyPr>
          <a:lstStyle/>
          <a:p>
            <a:endParaRPr lang="en-US" sz="2800" b="0" strike="noStrike" spc="-1">
              <a:solidFill>
                <a:srgbClr val="000000"/>
              </a:solidFill>
              <a:latin typeface="Calibri"/>
            </a:endParaRPr>
          </a:p>
        </p:txBody>
      </p:sp>
      <p:sp>
        <p:nvSpPr>
          <p:cNvPr id="22" name="PlaceHolder 4"/>
          <p:cNvSpPr>
            <a:spLocks noGrp="1"/>
          </p:cNvSpPr>
          <p:nvPr>
            <p:ph type="body"/>
          </p:nvPr>
        </p:nvSpPr>
        <p:spPr>
          <a:xfrm>
            <a:off x="6921000" y="412920"/>
            <a:ext cx="2407320" cy="160200"/>
          </a:xfrm>
          <a:prstGeom prst="rect">
            <a:avLst/>
          </a:prstGeom>
        </p:spPr>
        <p:txBody>
          <a:bodyPr lIns="0" tIns="0" rIns="0" bIns="0">
            <a:normAutofit fontScale="9000"/>
          </a:bodyPr>
          <a:lstStyle/>
          <a:p>
            <a:endParaRPr lang="en-US" sz="2800" b="0" strike="noStrike" spc="-1">
              <a:solidFill>
                <a:srgbClr val="000000"/>
              </a:solidFill>
              <a:latin typeface="Calibri"/>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706680" y="1011960"/>
            <a:ext cx="10672200" cy="63864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24" name="PlaceHolder 2"/>
          <p:cNvSpPr>
            <a:spLocks noGrp="1"/>
          </p:cNvSpPr>
          <p:nvPr>
            <p:ph type="body"/>
          </p:nvPr>
        </p:nvSpPr>
        <p:spPr>
          <a:xfrm>
            <a:off x="6921000" y="237240"/>
            <a:ext cx="2407320" cy="336240"/>
          </a:xfrm>
          <a:prstGeom prst="rect">
            <a:avLst/>
          </a:prstGeom>
        </p:spPr>
        <p:txBody>
          <a:bodyPr lIns="0" tIns="0" rIns="0" bIns="0">
            <a:normAutofit fontScale="30000"/>
          </a:bodyPr>
          <a:lstStyle/>
          <a:p>
            <a:endParaRPr lang="en-US" sz="2800" b="0" strike="noStrike" spc="-1">
              <a:solidFill>
                <a:srgbClr val="000000"/>
              </a:solidFill>
              <a:latin typeface="Calibri"/>
            </a:endParaRPr>
          </a:p>
        </p:txBody>
      </p:sp>
      <p:sp>
        <p:nvSpPr>
          <p:cNvPr id="25" name="PlaceHolder 3"/>
          <p:cNvSpPr>
            <a:spLocks noGrp="1"/>
          </p:cNvSpPr>
          <p:nvPr>
            <p:ph type="body"/>
          </p:nvPr>
        </p:nvSpPr>
        <p:spPr>
          <a:xfrm>
            <a:off x="9448920" y="237240"/>
            <a:ext cx="2407320" cy="160200"/>
          </a:xfrm>
          <a:prstGeom prst="rect">
            <a:avLst/>
          </a:prstGeom>
        </p:spPr>
        <p:txBody>
          <a:bodyPr lIns="0" tIns="0" rIns="0" bIns="0">
            <a:normAutofit fontScale="9000"/>
          </a:bodyPr>
          <a:lstStyle/>
          <a:p>
            <a:endParaRPr lang="en-US" sz="2800" b="0" strike="noStrike" spc="-1">
              <a:solidFill>
                <a:srgbClr val="000000"/>
              </a:solidFill>
              <a:latin typeface="Calibri"/>
            </a:endParaRPr>
          </a:p>
        </p:txBody>
      </p:sp>
      <p:sp>
        <p:nvSpPr>
          <p:cNvPr id="26" name="PlaceHolder 4"/>
          <p:cNvSpPr>
            <a:spLocks noGrp="1"/>
          </p:cNvSpPr>
          <p:nvPr>
            <p:ph type="body"/>
          </p:nvPr>
        </p:nvSpPr>
        <p:spPr>
          <a:xfrm>
            <a:off x="9448920" y="412920"/>
            <a:ext cx="2407320" cy="160200"/>
          </a:xfrm>
          <a:prstGeom prst="rect">
            <a:avLst/>
          </a:prstGeom>
        </p:spPr>
        <p:txBody>
          <a:bodyPr lIns="0" tIns="0" rIns="0" bIns="0">
            <a:normAutofit fontScale="9000"/>
          </a:bodyPr>
          <a:lstStyle/>
          <a:p>
            <a:endParaRPr lang="en-US" sz="2800" b="0" strike="noStrike" spc="-1">
              <a:solidFill>
                <a:srgbClr val="000000"/>
              </a:solidFill>
              <a:latin typeface="Calibri"/>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706680" y="1011960"/>
            <a:ext cx="10672200" cy="63864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28" name="PlaceHolder 2"/>
          <p:cNvSpPr>
            <a:spLocks noGrp="1"/>
          </p:cNvSpPr>
          <p:nvPr>
            <p:ph type="body"/>
          </p:nvPr>
        </p:nvSpPr>
        <p:spPr>
          <a:xfrm>
            <a:off x="6921000" y="237240"/>
            <a:ext cx="2407320" cy="160200"/>
          </a:xfrm>
          <a:prstGeom prst="rect">
            <a:avLst/>
          </a:prstGeom>
        </p:spPr>
        <p:txBody>
          <a:bodyPr lIns="0" tIns="0" rIns="0" bIns="0">
            <a:normAutofit fontScale="9000"/>
          </a:bodyPr>
          <a:lstStyle/>
          <a:p>
            <a:endParaRPr lang="en-US" sz="2800" b="0" strike="noStrike" spc="-1">
              <a:solidFill>
                <a:srgbClr val="000000"/>
              </a:solidFill>
              <a:latin typeface="Calibri"/>
            </a:endParaRPr>
          </a:p>
        </p:txBody>
      </p:sp>
      <p:sp>
        <p:nvSpPr>
          <p:cNvPr id="29" name="PlaceHolder 3"/>
          <p:cNvSpPr>
            <a:spLocks noGrp="1"/>
          </p:cNvSpPr>
          <p:nvPr>
            <p:ph type="body"/>
          </p:nvPr>
        </p:nvSpPr>
        <p:spPr>
          <a:xfrm>
            <a:off x="9448920" y="237240"/>
            <a:ext cx="2407320" cy="160200"/>
          </a:xfrm>
          <a:prstGeom prst="rect">
            <a:avLst/>
          </a:prstGeom>
        </p:spPr>
        <p:txBody>
          <a:bodyPr lIns="0" tIns="0" rIns="0" bIns="0">
            <a:normAutofit fontScale="9000"/>
          </a:bodyPr>
          <a:lstStyle/>
          <a:p>
            <a:endParaRPr lang="en-US" sz="2800" b="0" strike="noStrike" spc="-1">
              <a:solidFill>
                <a:srgbClr val="000000"/>
              </a:solidFill>
              <a:latin typeface="Calibri"/>
            </a:endParaRPr>
          </a:p>
        </p:txBody>
      </p:sp>
      <p:sp>
        <p:nvSpPr>
          <p:cNvPr id="30" name="PlaceHolder 4"/>
          <p:cNvSpPr>
            <a:spLocks noGrp="1"/>
          </p:cNvSpPr>
          <p:nvPr>
            <p:ph type="body"/>
          </p:nvPr>
        </p:nvSpPr>
        <p:spPr>
          <a:xfrm>
            <a:off x="6921000" y="412920"/>
            <a:ext cx="4933440" cy="160200"/>
          </a:xfrm>
          <a:prstGeom prst="rect">
            <a:avLst/>
          </a:prstGeom>
        </p:spPr>
        <p:txBody>
          <a:bodyPr lIns="0" tIns="0" rIns="0" bIns="0">
            <a:normAutofit fontScale="27000"/>
          </a:bodyPr>
          <a:lstStyle/>
          <a:p>
            <a:endParaRPr lang="en-US" sz="2800" b="0" strike="noStrike" spc="-1">
              <a:solidFill>
                <a:srgbClr val="000000"/>
              </a:solidFill>
              <a:latin typeface="Calibri"/>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 name="PlaceHolder 1"/>
          <p:cNvSpPr>
            <a:spLocks noGrp="1"/>
          </p:cNvSpPr>
          <p:nvPr>
            <p:ph type="title"/>
          </p:nvPr>
        </p:nvSpPr>
        <p:spPr>
          <a:xfrm>
            <a:off x="706680" y="1011960"/>
            <a:ext cx="10672200" cy="638640"/>
          </a:xfrm>
          <a:prstGeom prst="rect">
            <a:avLst/>
          </a:prstGeom>
        </p:spPr>
        <p:txBody>
          <a:bodyPr anchor="ctr">
            <a:normAutofit/>
          </a:bodyPr>
          <a:lstStyle/>
          <a:p>
            <a:r>
              <a:rPr lang="en-US" sz="3200" b="0" strike="noStrike" spc="-1">
                <a:solidFill>
                  <a:srgbClr val="000000"/>
                </a:solidFill>
                <a:latin typeface="Calibri"/>
              </a:rPr>
              <a:t>Click to edit the title text format</a:t>
            </a:r>
          </a:p>
        </p:txBody>
      </p:sp>
      <p:sp>
        <p:nvSpPr>
          <p:cNvPr id="11" name="CustomShape 2"/>
          <p:cNvSpPr/>
          <p:nvPr/>
        </p:nvSpPr>
        <p:spPr>
          <a:xfrm>
            <a:off x="0" y="1073520"/>
            <a:ext cx="109800" cy="515880"/>
          </a:xfrm>
          <a:prstGeom prst="rect">
            <a:avLst/>
          </a:prstGeom>
          <a:solidFill>
            <a:srgbClr val="990000"/>
          </a:solidFill>
          <a:ln>
            <a:noFill/>
          </a:ln>
        </p:spPr>
        <p:style>
          <a:lnRef idx="0">
            <a:scrgbClr r="0" g="0" b="0"/>
          </a:lnRef>
          <a:fillRef idx="0">
            <a:scrgbClr r="0" g="0" b="0"/>
          </a:fillRef>
          <a:effectRef idx="0">
            <a:scrgbClr r="0" g="0" b="0"/>
          </a:effectRef>
          <a:fontRef idx="minor"/>
        </p:style>
      </p:sp>
      <p:sp>
        <p:nvSpPr>
          <p:cNvPr id="2" name="PlaceHolder 3"/>
          <p:cNvSpPr>
            <a:spLocks noGrp="1"/>
          </p:cNvSpPr>
          <p:nvPr>
            <p:ph type="body"/>
          </p:nvPr>
        </p:nvSpPr>
        <p:spPr>
          <a:xfrm>
            <a:off x="6921000" y="237240"/>
            <a:ext cx="4933440" cy="336240"/>
          </a:xfrm>
          <a:prstGeom prst="rect">
            <a:avLst/>
          </a:prstGeom>
        </p:spPr>
        <p:txBody>
          <a:bodyPr>
            <a:noAutofit/>
          </a:bodyPr>
          <a:lstStyle/>
          <a:p>
            <a:pPr marL="432000" indent="-324000">
              <a:spcBef>
                <a:spcPts val="1417"/>
              </a:spcBef>
              <a:buClr>
                <a:srgbClr val="000000"/>
              </a:buClr>
              <a:buSzPct val="45000"/>
              <a:buFont typeface="Wingdings" charset="2"/>
              <a:buChar char=""/>
            </a:pPr>
            <a:r>
              <a:rPr lang="en-US" sz="1100" b="0" strike="noStrike" spc="-1">
                <a:solidFill>
                  <a:srgbClr val="000000"/>
                </a:solidFill>
                <a:latin typeface="Calibri"/>
              </a:rPr>
              <a:t>Click to edit the outline text format</a:t>
            </a:r>
          </a:p>
          <a:p>
            <a:pPr marL="864000" lvl="1" indent="-324000">
              <a:spcBef>
                <a:spcPts val="1134"/>
              </a:spcBef>
              <a:buClr>
                <a:srgbClr val="000000"/>
              </a:buClr>
              <a:buSzPct val="75000"/>
              <a:buFont typeface="Symbol" charset="2"/>
              <a:buChar char=""/>
            </a:pPr>
            <a:r>
              <a:rPr lang="en-US" sz="1100" b="0" strike="noStrike" spc="-1">
                <a:solidFill>
                  <a:srgbClr val="000000"/>
                </a:solidFill>
                <a:latin typeface="Calibri"/>
              </a:rPr>
              <a:t>Second Outline Level</a:t>
            </a:r>
          </a:p>
          <a:p>
            <a:pPr marL="1296000" lvl="2" indent="-288000">
              <a:spcBef>
                <a:spcPts val="850"/>
              </a:spcBef>
              <a:buClr>
                <a:srgbClr val="000000"/>
              </a:buClr>
              <a:buSzPct val="45000"/>
              <a:buFont typeface="Wingdings" charset="2"/>
              <a:buChar char=""/>
            </a:pPr>
            <a:r>
              <a:rPr lang="en-US" sz="1100" b="0" strike="noStrike" spc="-1">
                <a:solidFill>
                  <a:srgbClr val="000000"/>
                </a:solidFill>
                <a:latin typeface="Calibri"/>
              </a:rPr>
              <a:t>Third Outline Level</a:t>
            </a:r>
          </a:p>
          <a:p>
            <a:pPr marL="1728000" lvl="3" indent="-216000">
              <a:spcBef>
                <a:spcPts val="567"/>
              </a:spcBef>
              <a:buClr>
                <a:srgbClr val="000000"/>
              </a:buClr>
              <a:buSzPct val="75000"/>
              <a:buFont typeface="Symbol" charset="2"/>
              <a:buChar char=""/>
            </a:pPr>
            <a:r>
              <a:rPr lang="en-US" sz="1100" b="0" strike="noStrike" spc="-1">
                <a:solidFill>
                  <a:srgbClr val="000000"/>
                </a:solidFill>
                <a:latin typeface="Calibri"/>
              </a:rPr>
              <a:t>Fourth Outline Level</a:t>
            </a:r>
          </a:p>
          <a:p>
            <a:pPr marL="2160000" lvl="4" indent="-216000">
              <a:spcBef>
                <a:spcPts val="283"/>
              </a:spcBef>
              <a:buClr>
                <a:srgbClr val="000000"/>
              </a:buClr>
              <a:buSzPct val="45000"/>
              <a:buFont typeface="Wingdings" charset="2"/>
              <a:buChar char=""/>
            </a:pPr>
            <a:r>
              <a:rPr lang="en-US" sz="1100" b="0" strike="noStrike" spc="-1">
                <a:solidFill>
                  <a:srgbClr val="000000"/>
                </a:solidFill>
                <a:latin typeface="Calibri"/>
              </a:rPr>
              <a:t>Fifth Outline Level</a:t>
            </a:r>
          </a:p>
          <a:p>
            <a:pPr marL="2592000" lvl="5" indent="-216000">
              <a:spcBef>
                <a:spcPts val="283"/>
              </a:spcBef>
              <a:buClr>
                <a:srgbClr val="000000"/>
              </a:buClr>
              <a:buSzPct val="45000"/>
              <a:buFont typeface="Wingdings" charset="2"/>
              <a:buChar char=""/>
            </a:pPr>
            <a:r>
              <a:rPr lang="en-US" sz="1100" b="0" strike="noStrike" spc="-1">
                <a:solidFill>
                  <a:srgbClr val="000000"/>
                </a:solidFill>
                <a:latin typeface="Calibri"/>
              </a:rPr>
              <a:t>Sixth Outline Level</a:t>
            </a:r>
          </a:p>
          <a:p>
            <a:pPr marL="3024000" lvl="6" indent="-216000">
              <a:spcBef>
                <a:spcPts val="283"/>
              </a:spcBef>
              <a:buClr>
                <a:srgbClr val="000000"/>
              </a:buClr>
              <a:buSzPct val="45000"/>
              <a:buFont typeface="Wingdings" charset="2"/>
              <a:buChar char=""/>
            </a:pPr>
            <a:r>
              <a:rPr lang="en-US" sz="1100" b="0" strike="noStrike" spc="-1">
                <a:solidFill>
                  <a:srgbClr val="000000"/>
                </a:solidFill>
                <a:latin typeface="Calibri"/>
              </a:rPr>
              <a:t>Seventh Outline Level</a:t>
            </a:r>
          </a:p>
        </p:txBody>
      </p:sp>
      <p:sp>
        <p:nvSpPr>
          <p:cNvPr id="3" name="CustomShape 4"/>
          <p:cNvSpPr/>
          <p:nvPr/>
        </p:nvSpPr>
        <p:spPr>
          <a:xfrm>
            <a:off x="4741200" y="4721400"/>
            <a:ext cx="245880" cy="369000"/>
          </a:xfrm>
          <a:prstGeom prst="rect">
            <a:avLst/>
          </a:prstGeom>
          <a:noFill/>
          <a:ln>
            <a:noFill/>
          </a:ln>
        </p:spPr>
        <p:style>
          <a:lnRef idx="0">
            <a:scrgbClr r="0" g="0" b="0"/>
          </a:lnRef>
          <a:fillRef idx="0">
            <a:scrgbClr r="0" g="0" b="0"/>
          </a:fillRef>
          <a:effectRef idx="0">
            <a:scrgbClr r="0" g="0" b="0"/>
          </a:effectRef>
          <a:fontRef idx="minor"/>
        </p:style>
      </p:sp>
      <p:sp>
        <p:nvSpPr>
          <p:cNvPr id="4" name="PlaceHolder 5"/>
          <p:cNvSpPr>
            <a:spLocks noGrp="1"/>
          </p:cNvSpPr>
          <p:nvPr>
            <p:ph type="body"/>
          </p:nvPr>
        </p:nvSpPr>
        <p:spPr>
          <a:xfrm>
            <a:off x="691920" y="1976040"/>
            <a:ext cx="10686960" cy="4119480"/>
          </a:xfrm>
          <a:prstGeom prst="rect">
            <a:avLst/>
          </a:prstGeom>
        </p:spPr>
        <p:txBody>
          <a:bodyPr>
            <a:normAutofit/>
          </a:bodyPr>
          <a:lstStyle/>
          <a:p>
            <a:pPr marL="432000" indent="-324000">
              <a:spcBef>
                <a:spcPts val="1417"/>
              </a:spcBef>
              <a:buClr>
                <a:srgbClr val="000000"/>
              </a:buClr>
              <a:buSzPct val="45000"/>
              <a:buFont typeface="Wingdings" charset="2"/>
              <a:buChar char=""/>
            </a:pPr>
            <a:r>
              <a:rPr lang="en-US" sz="1800" b="0" strike="noStrike" spc="-1">
                <a:solidFill>
                  <a:srgbClr val="000000"/>
                </a:solidFill>
                <a:latin typeface="Calibri"/>
              </a:rPr>
              <a:t>Click to edit the outline text format</a:t>
            </a:r>
          </a:p>
          <a:p>
            <a:pPr marL="864000" lvl="1" indent="-324000">
              <a:spcBef>
                <a:spcPts val="1134"/>
              </a:spcBef>
              <a:buClr>
                <a:srgbClr val="000000"/>
              </a:buClr>
              <a:buSzPct val="75000"/>
              <a:buFont typeface="Symbol" charset="2"/>
              <a:buChar char=""/>
            </a:pPr>
            <a:r>
              <a:rPr lang="en-US" sz="1800" b="0" strike="noStrike" spc="-1">
                <a:solidFill>
                  <a:srgbClr val="000000"/>
                </a:solidFill>
                <a:latin typeface="Calibri"/>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000000"/>
                </a:solidFill>
                <a:latin typeface="Calibri"/>
              </a:rPr>
              <a:t>Third Outline Level</a:t>
            </a:r>
          </a:p>
          <a:p>
            <a:pPr marL="1728000" lvl="3" indent="-216000">
              <a:spcBef>
                <a:spcPts val="567"/>
              </a:spcBef>
              <a:buClr>
                <a:srgbClr val="000000"/>
              </a:buClr>
              <a:buSzPct val="75000"/>
              <a:buFont typeface="Symbol" charset="2"/>
              <a:buChar char=""/>
            </a:pPr>
            <a:r>
              <a:rPr lang="en-US" sz="1800" b="0" strike="noStrike" spc="-1">
                <a:solidFill>
                  <a:srgbClr val="000000"/>
                </a:solidFill>
                <a:latin typeface="Calibri"/>
              </a:rPr>
              <a:t>Fourth Outline Level</a:t>
            </a:r>
          </a:p>
          <a:p>
            <a:pPr marL="2160000" lvl="4" indent="-216000">
              <a:spcBef>
                <a:spcPts val="283"/>
              </a:spcBef>
              <a:buClr>
                <a:srgbClr val="000000"/>
              </a:buClr>
              <a:buSzPct val="45000"/>
              <a:buFont typeface="Wingdings" charset="2"/>
              <a:buChar char=""/>
            </a:pPr>
            <a:r>
              <a:rPr lang="en-US" sz="1800" b="0" strike="noStrike" spc="-1">
                <a:solidFill>
                  <a:srgbClr val="000000"/>
                </a:solidFill>
                <a:latin typeface="Calibri"/>
              </a:rPr>
              <a:t>Fifth Outline Level</a:t>
            </a:r>
          </a:p>
          <a:p>
            <a:pPr marL="2592000" lvl="5" indent="-216000">
              <a:spcBef>
                <a:spcPts val="283"/>
              </a:spcBef>
              <a:buClr>
                <a:srgbClr val="000000"/>
              </a:buClr>
              <a:buSzPct val="45000"/>
              <a:buFont typeface="Wingdings" charset="2"/>
              <a:buChar char=""/>
            </a:pPr>
            <a:r>
              <a:rPr lang="en-US" sz="1800" b="0" strike="noStrike" spc="-1">
                <a:solidFill>
                  <a:srgbClr val="000000"/>
                </a:solidFill>
                <a:latin typeface="Calibri"/>
              </a:rPr>
              <a:t>Sixth Outline Level</a:t>
            </a:r>
          </a:p>
          <a:p>
            <a:pPr marL="3024000" lvl="6" indent="-216000">
              <a:spcBef>
                <a:spcPts val="283"/>
              </a:spcBef>
              <a:buClr>
                <a:srgbClr val="000000"/>
              </a:buClr>
              <a:buSzPct val="45000"/>
              <a:buFont typeface="Wingdings" charset="2"/>
              <a:buChar char=""/>
            </a:pPr>
            <a:r>
              <a:rPr lang="en-US" sz="1800" b="0" strike="noStrike" spc="-1">
                <a:solidFill>
                  <a:srgbClr val="000000"/>
                </a:solidFill>
                <a:latin typeface="Calibri"/>
              </a:rPr>
              <a:t>Seventh Outline Level</a:t>
            </a:r>
          </a:p>
        </p:txBody>
      </p:sp>
      <p:grpSp>
        <p:nvGrpSpPr>
          <p:cNvPr id="5" name="Group 6"/>
          <p:cNvGrpSpPr/>
          <p:nvPr/>
        </p:nvGrpSpPr>
        <p:grpSpPr>
          <a:xfrm>
            <a:off x="-41040" y="6336000"/>
            <a:ext cx="12304440" cy="528840"/>
            <a:chOff x="-41040" y="6336000"/>
            <a:chExt cx="12304440" cy="528840"/>
          </a:xfrm>
        </p:grpSpPr>
        <p:sp>
          <p:nvSpPr>
            <p:cNvPr id="6" name="CustomShape 7"/>
            <p:cNvSpPr/>
            <p:nvPr/>
          </p:nvSpPr>
          <p:spPr>
            <a:xfrm>
              <a:off x="-41040" y="6409440"/>
              <a:ext cx="12304440" cy="455400"/>
            </a:xfrm>
            <a:prstGeom prst="rect">
              <a:avLst/>
            </a:prstGeom>
            <a:solidFill>
              <a:srgbClr val="690304"/>
            </a:solidFill>
            <a:ln>
              <a:noFill/>
            </a:ln>
          </p:spPr>
          <p:style>
            <a:lnRef idx="0">
              <a:scrgbClr r="0" g="0" b="0"/>
            </a:lnRef>
            <a:fillRef idx="0">
              <a:scrgbClr r="0" g="0" b="0"/>
            </a:fillRef>
            <a:effectRef idx="0">
              <a:scrgbClr r="0" g="0" b="0"/>
            </a:effectRef>
            <a:fontRef idx="minor"/>
          </p:style>
        </p:sp>
        <p:sp>
          <p:nvSpPr>
            <p:cNvPr id="7" name="CustomShape 8"/>
            <p:cNvSpPr/>
            <p:nvPr/>
          </p:nvSpPr>
          <p:spPr>
            <a:xfrm>
              <a:off x="847080" y="6336000"/>
              <a:ext cx="515880" cy="528480"/>
            </a:xfrm>
            <a:prstGeom prst="rect">
              <a:avLst/>
            </a:prstGeom>
            <a:solidFill>
              <a:srgbClr val="990000"/>
            </a:solidFill>
            <a:ln>
              <a:noFill/>
            </a:ln>
          </p:spPr>
          <p:style>
            <a:lnRef idx="0">
              <a:scrgbClr r="0" g="0" b="0"/>
            </a:lnRef>
            <a:fillRef idx="0">
              <a:scrgbClr r="0" g="0" b="0"/>
            </a:fillRef>
            <a:effectRef idx="0">
              <a:scrgbClr r="0" g="0" b="0"/>
            </a:effectRef>
            <a:fontRef idx="minor"/>
          </p:style>
        </p:sp>
        <p:pic>
          <p:nvPicPr>
            <p:cNvPr id="8" name="Google Shape;41;p14" descr="tab-rgb.eps"/>
            <p:cNvPicPr/>
            <p:nvPr/>
          </p:nvPicPr>
          <p:blipFill>
            <a:blip r:embed="rId14"/>
            <a:stretch/>
          </p:blipFill>
          <p:spPr>
            <a:xfrm>
              <a:off x="933120" y="6401520"/>
              <a:ext cx="343800" cy="327240"/>
            </a:xfrm>
            <a:prstGeom prst="rect">
              <a:avLst/>
            </a:prstGeom>
            <a:ln>
              <a:noFill/>
            </a:ln>
          </p:spPr>
        </p:pic>
        <p:sp>
          <p:nvSpPr>
            <p:cNvPr id="9" name="CustomShape 9"/>
            <p:cNvSpPr/>
            <p:nvPr/>
          </p:nvSpPr>
          <p:spPr>
            <a:xfrm>
              <a:off x="1374480" y="6498720"/>
              <a:ext cx="4817880" cy="229320"/>
            </a:xfrm>
            <a:prstGeom prst="rect">
              <a:avLst/>
            </a:prstGeom>
            <a:noFill/>
            <a:ln>
              <a:noFill/>
            </a:ln>
          </p:spPr>
          <p:style>
            <a:lnRef idx="0">
              <a:scrgbClr r="0" g="0" b="0"/>
            </a:lnRef>
            <a:fillRef idx="0">
              <a:scrgbClr r="0" g="0" b="0"/>
            </a:fillRef>
            <a:effectRef idx="0">
              <a:scrgbClr r="0" g="0" b="0"/>
            </a:effectRef>
            <a:fontRef idx="minor"/>
          </p:style>
          <p:txBody>
            <a:bodyPr anchor="ctr">
              <a:spAutoFit/>
            </a:bodyPr>
            <a:lstStyle/>
            <a:p>
              <a:pPr>
                <a:lnSpc>
                  <a:spcPct val="100000"/>
                </a:lnSpc>
                <a:tabLst>
                  <a:tab pos="0" algn="l"/>
                </a:tabLst>
              </a:pPr>
              <a:r>
                <a:rPr lang="en-US" sz="900" b="0" strike="noStrike" spc="-1">
                  <a:solidFill>
                    <a:srgbClr val="FFFFFF"/>
                  </a:solidFill>
                  <a:latin typeface="Arial"/>
                  <a:ea typeface="Arial"/>
                </a:rPr>
                <a:t>INDIANA UNIVERSITY</a:t>
              </a:r>
              <a:endParaRPr lang="en-US" sz="900" b="0" strike="noStrike" spc="-1">
                <a:latin typeface="Arial"/>
              </a:endParaRPr>
            </a:p>
          </p:txBody>
        </p:sp>
      </p:gr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10.png"/><Relationship Id="rId3" Type="http://schemas.openxmlformats.org/officeDocument/2006/relationships/slideLayout" Target="../slideLayouts/slideLayout1.xml"/><Relationship Id="rId7" Type="http://schemas.openxmlformats.org/officeDocument/2006/relationships/image" Target="../media/image4.jpeg"/><Relationship Id="rId12" Type="http://schemas.openxmlformats.org/officeDocument/2006/relationships/image" Target="../media/image9.png"/><Relationship Id="rId2" Type="http://schemas.openxmlformats.org/officeDocument/2006/relationships/video" Target="../media/media1.webm"/><Relationship Id="rId1" Type="http://schemas.microsoft.com/office/2007/relationships/media" Target="../media/media1.webm"/><Relationship Id="rId6" Type="http://schemas.openxmlformats.org/officeDocument/2006/relationships/image" Target="../media/image3.png"/><Relationship Id="rId11" Type="http://schemas.openxmlformats.org/officeDocument/2006/relationships/image" Target="../media/image8.png"/><Relationship Id="rId5" Type="http://schemas.openxmlformats.org/officeDocument/2006/relationships/image" Target="../media/image2.png"/><Relationship Id="rId10" Type="http://schemas.openxmlformats.org/officeDocument/2006/relationships/image" Target="../media/image7.png"/><Relationship Id="rId4" Type="http://schemas.openxmlformats.org/officeDocument/2006/relationships/notesSlide" Target="../notesSlides/notesSlide2.xml"/><Relationship Id="rId9" Type="http://schemas.openxmlformats.org/officeDocument/2006/relationships/image" Target="../media/image6.png"/><Relationship Id="rId14" Type="http://schemas.openxmlformats.org/officeDocument/2006/relationships/image" Target="../media/image11.png"/></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14.png"/><Relationship Id="rId4" Type="http://schemas.openxmlformats.org/officeDocument/2006/relationships/image" Target="../media/image13.png"/></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hyperlink" Target="mailto:damieh@iu.edu" TargetMode="External"/><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extShape 1"/>
          <p:cNvSpPr txBox="1"/>
          <p:nvPr/>
        </p:nvSpPr>
        <p:spPr>
          <a:xfrm>
            <a:off x="0" y="1046922"/>
            <a:ext cx="10105534" cy="2097720"/>
          </a:xfrm>
          <a:prstGeom prst="rect">
            <a:avLst/>
          </a:prstGeom>
          <a:solidFill>
            <a:srgbClr val="8A0000"/>
          </a:solidFill>
          <a:ln>
            <a:noFill/>
          </a:ln>
        </p:spPr>
        <p:txBody>
          <a:bodyPr anchor="ctr">
            <a:normAutofit/>
          </a:bodyPr>
          <a:lstStyle/>
          <a:p>
            <a:r>
              <a:rPr lang="en-US" sz="4000" b="1" dirty="0">
                <a:solidFill>
                  <a:schemeClr val="bg1"/>
                </a:solidFill>
                <a:latin typeface="Calibri" panose="020F0502020204030204" pitchFamily="34" charset="0"/>
                <a:ea typeface="Calibri" panose="020F0502020204030204" pitchFamily="34" charset="0"/>
                <a:cs typeface="Calibri" panose="020F0502020204030204" pitchFamily="34" charset="0"/>
              </a:rPr>
              <a:t>Analyzing Polarization in Online Discourse on the 2023–2024 Israel–Hamas War</a:t>
            </a:r>
            <a:endParaRPr lang="en-US" sz="4000" b="1" strike="noStrike" spc="-1" dirty="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sp>
        <p:nvSpPr>
          <p:cNvPr id="8" name="TextBox 7">
            <a:extLst>
              <a:ext uri="{FF2B5EF4-FFF2-40B4-BE49-F238E27FC236}">
                <a16:creationId xmlns:a16="http://schemas.microsoft.com/office/drawing/2014/main" id="{95319E9E-72FD-4217-9FD0-C19047F0A5B0}"/>
              </a:ext>
            </a:extLst>
          </p:cNvPr>
          <p:cNvSpPr txBox="1"/>
          <p:nvPr/>
        </p:nvSpPr>
        <p:spPr>
          <a:xfrm>
            <a:off x="4148805" y="4451713"/>
            <a:ext cx="3894390" cy="338554"/>
          </a:xfrm>
          <a:prstGeom prst="rect">
            <a:avLst/>
          </a:prstGeom>
          <a:noFill/>
        </p:spPr>
        <p:txBody>
          <a:bodyPr wrap="square">
            <a:spAutoFit/>
          </a:bodyPr>
          <a:lstStyle/>
          <a:p>
            <a:r>
              <a:rPr lang="en-GB" sz="1600" dirty="0">
                <a:latin typeface="Calibri" panose="020F0502020204030204" pitchFamily="34" charset="0"/>
                <a:ea typeface="Calibri" panose="020F0502020204030204" pitchFamily="34" charset="0"/>
                <a:cs typeface="Calibri" panose="020F0502020204030204" pitchFamily="34" charset="0"/>
              </a:rPr>
              <a:t>Keywords: YouTube / ABSA / Web 2.0 / CL</a:t>
            </a:r>
            <a:endParaRPr lang="de-DE" sz="1600" dirty="0">
              <a:latin typeface="Calibri" panose="020F0502020204030204" pitchFamily="34" charset="0"/>
              <a:ea typeface="Calibri" panose="020F0502020204030204" pitchFamily="34" charset="0"/>
              <a:cs typeface="Calibri" panose="020F0502020204030204" pitchFamily="34" charset="0"/>
            </a:endParaRPr>
          </a:p>
        </p:txBody>
      </p:sp>
      <p:sp>
        <p:nvSpPr>
          <p:cNvPr id="2" name="Datumsplatzhalter 2">
            <a:extLst>
              <a:ext uri="{FF2B5EF4-FFF2-40B4-BE49-F238E27FC236}">
                <a16:creationId xmlns:a16="http://schemas.microsoft.com/office/drawing/2014/main" id="{F7ACAD69-476C-C119-DC25-5DF738AF5EB1}"/>
              </a:ext>
            </a:extLst>
          </p:cNvPr>
          <p:cNvSpPr txBox="1">
            <a:spLocks/>
          </p:cNvSpPr>
          <p:nvPr/>
        </p:nvSpPr>
        <p:spPr>
          <a:xfrm>
            <a:off x="10918485" y="6519446"/>
            <a:ext cx="1393739" cy="338554"/>
          </a:xfrm>
          <a:prstGeom prst="rect">
            <a:avLst/>
          </a:prstGeom>
        </p:spPr>
        <p:txBody>
          <a:bodyPr/>
          <a:lstStyle>
            <a:defPPr>
              <a:defRPr lang="en-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97B7760-F5AD-4DEC-ADC8-AB543C1172F4}" type="datetime1">
              <a:rPr lang="de-DE" sz="1400" smtClean="0">
                <a:solidFill>
                  <a:schemeClr val="bg1"/>
                </a:solidFill>
                <a:latin typeface="Calibri" panose="020F0502020204030204" pitchFamily="34" charset="0"/>
                <a:ea typeface="Calibri" panose="020F0502020204030204" pitchFamily="34" charset="0"/>
                <a:cs typeface="Calibri" panose="020F0502020204030204" pitchFamily="34" charset="0"/>
              </a:rPr>
              <a:pPr/>
              <a:t>25.08.2025</a:t>
            </a:fld>
            <a:endParaRPr lang="de-DE" sz="140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D7B647D7-7082-2877-BAFE-BC41CAF11760}"/>
              </a:ext>
            </a:extLst>
          </p:cNvPr>
          <p:cNvSpPr txBox="1"/>
          <p:nvPr/>
        </p:nvSpPr>
        <p:spPr>
          <a:xfrm>
            <a:off x="2536753" y="3853813"/>
            <a:ext cx="7118494" cy="369332"/>
          </a:xfrm>
          <a:prstGeom prst="rect">
            <a:avLst/>
          </a:prstGeom>
          <a:noFill/>
        </p:spPr>
        <p:txBody>
          <a:bodyPr wrap="square">
            <a:spAutoFit/>
          </a:bodyPr>
          <a:lstStyle/>
          <a:p>
            <a:r>
              <a:rPr lang="en-US" dirty="0">
                <a:latin typeface="Calibri" panose="020F0502020204030204" pitchFamily="34" charset="0"/>
                <a:ea typeface="Calibri" panose="020F0502020204030204" pitchFamily="34" charset="0"/>
                <a:cs typeface="Calibri" panose="020F0502020204030204" pitchFamily="34" charset="0"/>
              </a:rPr>
              <a:t>Daniel Miehling, Daniel Dakota &amp; Sandra Kübler (Indiana University)</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7BA6A1-4F2D-4AD9-FAAA-D20A453C43F2}"/>
            </a:ext>
          </a:extLst>
        </p:cNvPr>
        <p:cNvGrpSpPr/>
        <p:nvPr/>
      </p:nvGrpSpPr>
      <p:grpSpPr>
        <a:xfrm>
          <a:off x="0" y="0"/>
          <a:ext cx="0" cy="0"/>
          <a:chOff x="0" y="0"/>
          <a:chExt cx="0" cy="0"/>
        </a:xfrm>
      </p:grpSpPr>
      <p:sp>
        <p:nvSpPr>
          <p:cNvPr id="52" name="TextShape 1">
            <a:extLst>
              <a:ext uri="{FF2B5EF4-FFF2-40B4-BE49-F238E27FC236}">
                <a16:creationId xmlns:a16="http://schemas.microsoft.com/office/drawing/2014/main" id="{55A6CB02-FB2F-DB2C-33ED-46D91DA5D12C}"/>
              </a:ext>
            </a:extLst>
          </p:cNvPr>
          <p:cNvSpPr txBox="1"/>
          <p:nvPr/>
        </p:nvSpPr>
        <p:spPr>
          <a:xfrm>
            <a:off x="706680" y="1011960"/>
            <a:ext cx="10672200" cy="638640"/>
          </a:xfrm>
          <a:prstGeom prst="rect">
            <a:avLst/>
          </a:prstGeom>
          <a:noFill/>
          <a:ln>
            <a:noFill/>
          </a:ln>
        </p:spPr>
        <p:txBody>
          <a:bodyPr anchor="ctr">
            <a:normAutofit/>
          </a:bodyPr>
          <a:lstStyle/>
          <a:p>
            <a:r>
              <a:rPr lang="en-US" sz="2800" b="1" strike="noStrike" spc="-1" dirty="0">
                <a:latin typeface="Calibri" panose="020F0502020204030204" pitchFamily="34" charset="0"/>
                <a:ea typeface="Calibri" panose="020F0502020204030204" pitchFamily="34" charset="0"/>
                <a:cs typeface="Calibri" panose="020F0502020204030204" pitchFamily="34" charset="0"/>
              </a:rPr>
              <a:t>Motivation: Why YouTube Shorts matter</a:t>
            </a:r>
          </a:p>
        </p:txBody>
      </p:sp>
      <p:sp>
        <p:nvSpPr>
          <p:cNvPr id="2" name="Foliennummernplatzhalter 9">
            <a:extLst>
              <a:ext uri="{FF2B5EF4-FFF2-40B4-BE49-F238E27FC236}">
                <a16:creationId xmlns:a16="http://schemas.microsoft.com/office/drawing/2014/main" id="{EEA2E0A8-1795-19E0-7594-60B8A24A2451}"/>
              </a:ext>
            </a:extLst>
          </p:cNvPr>
          <p:cNvSpPr txBox="1">
            <a:spLocks/>
          </p:cNvSpPr>
          <p:nvPr/>
        </p:nvSpPr>
        <p:spPr>
          <a:xfrm>
            <a:off x="138404" y="6423509"/>
            <a:ext cx="411324" cy="385063"/>
          </a:xfrm>
          <a:prstGeom prst="rect">
            <a:avLst/>
          </a:prstGeom>
        </p:spPr>
        <p:txBody>
          <a:bodyPr vert="horz" lIns="91440" tIns="45720" rIns="91440" bIns="45720" rtlCol="0" anchor="ctr"/>
          <a:lstStyle>
            <a:defPPr>
              <a:defRPr lang="de-DE"/>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DD3CC1C-1158-4E10-93B1-E2658F099296}" type="slidenum">
              <a:rPr lang="de-DE" sz="1400" smtClean="0">
                <a:solidFill>
                  <a:schemeClr val="bg1"/>
                </a:solidFill>
              </a:rPr>
              <a:pPr/>
              <a:t>2</a:t>
            </a:fld>
            <a:endParaRPr lang="de-DE" sz="1400">
              <a:solidFill>
                <a:schemeClr val="bg1"/>
              </a:solidFill>
            </a:endParaRPr>
          </a:p>
        </p:txBody>
      </p:sp>
      <p:sp>
        <p:nvSpPr>
          <p:cNvPr id="6" name="Ellipse 15">
            <a:extLst>
              <a:ext uri="{FF2B5EF4-FFF2-40B4-BE49-F238E27FC236}">
                <a16:creationId xmlns:a16="http://schemas.microsoft.com/office/drawing/2014/main" id="{2403C73A-FF6A-100C-C371-5D4D43728C8E}"/>
              </a:ext>
            </a:extLst>
          </p:cNvPr>
          <p:cNvSpPr/>
          <p:nvPr/>
        </p:nvSpPr>
        <p:spPr>
          <a:xfrm>
            <a:off x="6963784" y="2531621"/>
            <a:ext cx="97972" cy="251598"/>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 name="TextBox 3">
            <a:extLst>
              <a:ext uri="{FF2B5EF4-FFF2-40B4-BE49-F238E27FC236}">
                <a16:creationId xmlns:a16="http://schemas.microsoft.com/office/drawing/2014/main" id="{0E6D1C6B-ADC3-0294-1B6E-C136A2C3FE05}"/>
              </a:ext>
            </a:extLst>
          </p:cNvPr>
          <p:cNvSpPr txBox="1"/>
          <p:nvPr/>
        </p:nvSpPr>
        <p:spPr>
          <a:xfrm>
            <a:off x="7911831" y="2035463"/>
            <a:ext cx="4018139" cy="3274230"/>
          </a:xfrm>
          <a:prstGeom prst="rect">
            <a:avLst/>
          </a:prstGeom>
          <a:noFill/>
        </p:spPr>
        <p:txBody>
          <a:bodyPr wrap="square">
            <a:spAutoFit/>
          </a:bodyPr>
          <a:lstStyle/>
          <a:p>
            <a:pPr>
              <a:lnSpc>
                <a:spcPct val="150000"/>
              </a:lnSpc>
            </a:pPr>
            <a:r>
              <a:rPr lang="en-US" sz="2000" dirty="0">
                <a:latin typeface="Calibri" panose="020F0502020204030204" pitchFamily="34" charset="0"/>
                <a:ea typeface="Calibri" panose="020F0502020204030204" pitchFamily="34" charset="0"/>
                <a:cs typeface="Calibri" panose="020F0502020204030204" pitchFamily="34" charset="0"/>
              </a:rPr>
              <a:t> </a:t>
            </a:r>
            <a:r>
              <a:rPr lang="en-US" sz="2000" b="1" dirty="0">
                <a:latin typeface="Calibri" panose="020F0502020204030204" pitchFamily="34" charset="0"/>
                <a:ea typeface="Calibri" panose="020F0502020204030204" pitchFamily="34" charset="0"/>
                <a:cs typeface="Calibri" panose="020F0502020204030204" pitchFamily="34" charset="0"/>
              </a:rPr>
              <a:t>         In 2024, </a:t>
            </a:r>
            <a:r>
              <a:rPr lang="en-US" sz="2000" dirty="0">
                <a:latin typeface="Calibri" panose="020F0502020204030204" pitchFamily="34" charset="0"/>
                <a:ea typeface="Calibri" panose="020F0502020204030204" pitchFamily="34" charset="0"/>
                <a:cs typeface="Calibri" panose="020F0502020204030204" pitchFamily="34" charset="0"/>
              </a:rPr>
              <a:t>over</a:t>
            </a:r>
            <a:r>
              <a:rPr lang="en-US" sz="2000" b="1" dirty="0">
                <a:latin typeface="Calibri" panose="020F0502020204030204" pitchFamily="34" charset="0"/>
                <a:ea typeface="Calibri" panose="020F0502020204030204" pitchFamily="34" charset="0"/>
                <a:cs typeface="Calibri" panose="020F0502020204030204" pitchFamily="34" charset="0"/>
              </a:rPr>
              <a:t> 71.4B monthly </a:t>
            </a:r>
            <a:r>
              <a:rPr lang="en-US" sz="2000" dirty="0">
                <a:latin typeface="Calibri" panose="020F0502020204030204" pitchFamily="34" charset="0"/>
                <a:ea typeface="Calibri" panose="020F0502020204030204" pitchFamily="34" charset="0"/>
                <a:cs typeface="Calibri" panose="020F0502020204030204" pitchFamily="34" charset="0"/>
              </a:rPr>
              <a:t>visits</a:t>
            </a:r>
            <a:r>
              <a:rPr lang="en-US" sz="2000" b="1" dirty="0">
                <a:latin typeface="Calibri" panose="020F0502020204030204" pitchFamily="34" charset="0"/>
                <a:ea typeface="Calibri" panose="020F0502020204030204" pitchFamily="34" charset="0"/>
                <a:cs typeface="Calibri" panose="020F0502020204030204" pitchFamily="34" charset="0"/>
              </a:rPr>
              <a:t> </a:t>
            </a:r>
            <a:r>
              <a:rPr lang="en-US" sz="2000" dirty="0">
                <a:latin typeface="Calibri" panose="020F0502020204030204" pitchFamily="34" charset="0"/>
                <a:ea typeface="Calibri" panose="020F0502020204030204" pitchFamily="34" charset="0"/>
                <a:cs typeface="Calibri" panose="020F0502020204030204" pitchFamily="34" charset="0"/>
              </a:rPr>
              <a:t>on avg</a:t>
            </a:r>
            <a:r>
              <a:rPr lang="en-US" sz="2000" b="1" dirty="0">
                <a:latin typeface="Calibri" panose="020F0502020204030204" pitchFamily="34" charset="0"/>
                <a:ea typeface="Calibri" panose="020F0502020204030204" pitchFamily="34" charset="0"/>
                <a:cs typeface="Calibri" panose="020F0502020204030204" pitchFamily="34" charset="0"/>
              </a:rPr>
              <a:t>. </a:t>
            </a:r>
            <a:r>
              <a:rPr lang="en-US" sz="2000" dirty="0">
                <a:latin typeface="Calibri" panose="020F0502020204030204" pitchFamily="34" charset="0"/>
                <a:ea typeface="Calibri" panose="020F0502020204030204" pitchFamily="34" charset="0"/>
                <a:cs typeface="Calibri" panose="020F0502020204030204" pitchFamily="34" charset="0"/>
              </a:rPr>
              <a:t>by</a:t>
            </a:r>
            <a:r>
              <a:rPr lang="en-US" sz="2000" b="1" dirty="0">
                <a:latin typeface="Calibri" panose="020F0502020204030204" pitchFamily="34" charset="0"/>
                <a:ea typeface="Calibri" panose="020F0502020204030204" pitchFamily="34" charset="0"/>
                <a:cs typeface="Calibri" panose="020F0502020204030204" pitchFamily="34" charset="0"/>
              </a:rPr>
              <a:t> 3.5B unique users</a:t>
            </a:r>
            <a:r>
              <a:rPr lang="de-DE" sz="2000" baseline="30000" dirty="0">
                <a:latin typeface="Calibri" panose="020F0502020204030204" pitchFamily="34" charset="0"/>
                <a:ea typeface="Calibri" panose="020F0502020204030204" pitchFamily="34" charset="0"/>
                <a:cs typeface="Calibri" panose="020F0502020204030204" pitchFamily="34" charset="0"/>
              </a:rPr>
              <a:t>1</a:t>
            </a:r>
          </a:p>
          <a:p>
            <a:pPr>
              <a:lnSpc>
                <a:spcPct val="150000"/>
              </a:lnSpc>
            </a:pPr>
            <a:br>
              <a:rPr sz="2000" b="1" dirty="0">
                <a:latin typeface="Calibri" panose="020F0502020204030204" pitchFamily="34" charset="0"/>
                <a:ea typeface="Calibri" panose="020F0502020204030204" pitchFamily="34" charset="0"/>
                <a:cs typeface="Calibri" panose="020F0502020204030204" pitchFamily="34" charset="0"/>
              </a:rPr>
            </a:br>
            <a:r>
              <a:rPr sz="2000" b="1" dirty="0">
                <a:latin typeface="Calibri" panose="020F0502020204030204" pitchFamily="34" charset="0"/>
                <a:ea typeface="Calibri" panose="020F0502020204030204" pitchFamily="34" charset="0"/>
                <a:cs typeface="Calibri" panose="020F0502020204030204" pitchFamily="34" charset="0"/>
              </a:rPr>
              <a:t>Our dataset</a:t>
            </a:r>
          </a:p>
          <a:p>
            <a:pPr>
              <a:lnSpc>
                <a:spcPct val="150000"/>
              </a:lnSpc>
              <a:defRPr sz="2600"/>
            </a:pPr>
            <a:r>
              <a:rPr lang="en-US" sz="2000" dirty="0">
                <a:latin typeface="Calibri" panose="020F0502020204030204" pitchFamily="34" charset="0"/>
                <a:ea typeface="Calibri" panose="020F0502020204030204" pitchFamily="34" charset="0"/>
                <a:cs typeface="Calibri" panose="020F0502020204030204" pitchFamily="34" charset="0"/>
              </a:rPr>
              <a:t>🎥 2,370 YT Shorts</a:t>
            </a:r>
          </a:p>
          <a:p>
            <a:pPr>
              <a:lnSpc>
                <a:spcPct val="150000"/>
              </a:lnSpc>
              <a:defRPr sz="2600"/>
            </a:pPr>
            <a:r>
              <a:rPr sz="2000" dirty="0">
                <a:latin typeface="Calibri" panose="020F0502020204030204" pitchFamily="34" charset="0"/>
                <a:ea typeface="Calibri" panose="020F0502020204030204" pitchFamily="34" charset="0"/>
                <a:cs typeface="Calibri" panose="020F0502020204030204" pitchFamily="34" charset="0"/>
              </a:rPr>
              <a:t>💬 3.44M comments</a:t>
            </a:r>
            <a:r>
              <a:rPr lang="en-US" sz="2000" dirty="0">
                <a:latin typeface="Calibri" panose="020F0502020204030204" pitchFamily="34" charset="0"/>
                <a:ea typeface="Calibri" panose="020F0502020204030204" pitchFamily="34" charset="0"/>
                <a:cs typeface="Calibri" panose="020F0502020204030204" pitchFamily="34" charset="0"/>
              </a:rPr>
              <a:t> and replies</a:t>
            </a:r>
            <a:br>
              <a:rPr sz="2000" dirty="0">
                <a:latin typeface="Calibri" panose="020F0502020204030204" pitchFamily="34" charset="0"/>
                <a:ea typeface="Calibri" panose="020F0502020204030204" pitchFamily="34" charset="0"/>
                <a:cs typeface="Calibri" panose="020F0502020204030204" pitchFamily="34" charset="0"/>
              </a:rPr>
            </a:br>
            <a:r>
              <a:rPr sz="2000" dirty="0">
                <a:latin typeface="Calibri" panose="020F0502020204030204" pitchFamily="34" charset="0"/>
                <a:ea typeface="Calibri" panose="020F0502020204030204" pitchFamily="34" charset="0"/>
                <a:cs typeface="Calibri" panose="020F0502020204030204" pitchFamily="34" charset="0"/>
              </a:rPr>
              <a:t>👥 787k users</a:t>
            </a:r>
          </a:p>
        </p:txBody>
      </p:sp>
      <p:sp>
        <p:nvSpPr>
          <p:cNvPr id="5" name="Textfeld 13">
            <a:extLst>
              <a:ext uri="{FF2B5EF4-FFF2-40B4-BE49-F238E27FC236}">
                <a16:creationId xmlns:a16="http://schemas.microsoft.com/office/drawing/2014/main" id="{04BF2FDE-0B98-A029-2193-09AB5AC39A20}"/>
              </a:ext>
            </a:extLst>
          </p:cNvPr>
          <p:cNvSpPr txBox="1"/>
          <p:nvPr/>
        </p:nvSpPr>
        <p:spPr>
          <a:xfrm>
            <a:off x="4445254" y="6420602"/>
            <a:ext cx="562047" cy="195438"/>
          </a:xfrm>
          <a:prstGeom prst="rect">
            <a:avLst/>
          </a:prstGeom>
          <a:noFill/>
        </p:spPr>
        <p:txBody>
          <a:bodyPr wrap="square">
            <a:spAutoFit/>
          </a:bodyPr>
          <a:lstStyle/>
          <a:p>
            <a:r>
              <a:rPr lang="de-DE" sz="670" dirty="0">
                <a:solidFill>
                  <a:schemeClr val="bg1"/>
                </a:solidFill>
              </a:rPr>
              <a:t>Source:</a:t>
            </a:r>
            <a:endParaRPr lang="de-DE" sz="900" dirty="0">
              <a:solidFill>
                <a:schemeClr val="bg1"/>
              </a:solidFill>
            </a:endParaRPr>
          </a:p>
        </p:txBody>
      </p:sp>
      <p:sp>
        <p:nvSpPr>
          <p:cNvPr id="7" name="Textfeld 12">
            <a:extLst>
              <a:ext uri="{FF2B5EF4-FFF2-40B4-BE49-F238E27FC236}">
                <a16:creationId xmlns:a16="http://schemas.microsoft.com/office/drawing/2014/main" id="{C460EB66-ACF3-23F6-D880-51B91628BAFB}"/>
              </a:ext>
            </a:extLst>
          </p:cNvPr>
          <p:cNvSpPr txBox="1"/>
          <p:nvPr/>
        </p:nvSpPr>
        <p:spPr>
          <a:xfrm>
            <a:off x="4793941" y="6423509"/>
            <a:ext cx="7453706" cy="195438"/>
          </a:xfrm>
          <a:prstGeom prst="rect">
            <a:avLst/>
          </a:prstGeom>
          <a:noFill/>
        </p:spPr>
        <p:txBody>
          <a:bodyPr wrap="square">
            <a:spAutoFit/>
          </a:bodyPr>
          <a:lstStyle/>
          <a:p>
            <a:r>
              <a:rPr lang="de-DE" sz="670" dirty="0">
                <a:solidFill>
                  <a:schemeClr val="bg1"/>
                </a:solidFill>
              </a:rPr>
              <a:t>1 </a:t>
            </a:r>
            <a:r>
              <a:rPr lang="en-US" sz="670" dirty="0">
                <a:solidFill>
                  <a:schemeClr val="bg1"/>
                </a:solidFill>
              </a:rPr>
              <a:t>The data provided for this purpose originates from the ‘</a:t>
            </a:r>
            <a:r>
              <a:rPr lang="en-US" sz="670" dirty="0" err="1">
                <a:solidFill>
                  <a:schemeClr val="bg1"/>
                </a:solidFill>
              </a:rPr>
              <a:t>DataReportal</a:t>
            </a:r>
            <a:r>
              <a:rPr lang="en-US" sz="670" dirty="0">
                <a:solidFill>
                  <a:schemeClr val="bg1"/>
                </a:solidFill>
              </a:rPr>
              <a:t>’ portal and can be accessed at the following URL</a:t>
            </a:r>
            <a:r>
              <a:rPr lang="de-DE" sz="670" dirty="0">
                <a:solidFill>
                  <a:schemeClr val="bg1"/>
                </a:solidFill>
              </a:rPr>
              <a:t>: https://datareportal.com/reports/?tag=Global, last </a:t>
            </a:r>
            <a:r>
              <a:rPr lang="de-DE" sz="670" dirty="0" err="1">
                <a:solidFill>
                  <a:schemeClr val="bg1"/>
                </a:solidFill>
              </a:rPr>
              <a:t>checked</a:t>
            </a:r>
            <a:r>
              <a:rPr lang="de-DE" sz="670" dirty="0">
                <a:solidFill>
                  <a:schemeClr val="bg1"/>
                </a:solidFill>
              </a:rPr>
              <a:t> 06.06.2024</a:t>
            </a:r>
          </a:p>
        </p:txBody>
      </p:sp>
      <p:pic>
        <p:nvPicPr>
          <p:cNvPr id="25" name="Picture 24" descr="A blue and black logo&#10;&#10;Description automatically generated">
            <a:extLst>
              <a:ext uri="{FF2B5EF4-FFF2-40B4-BE49-F238E27FC236}">
                <a16:creationId xmlns:a16="http://schemas.microsoft.com/office/drawing/2014/main" id="{4E691E20-B6B7-0870-2EB3-B7694232C07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27290" y="2229956"/>
            <a:ext cx="578211" cy="365760"/>
          </a:xfrm>
          <a:prstGeom prst="rect">
            <a:avLst/>
          </a:prstGeom>
        </p:spPr>
      </p:pic>
      <p:pic>
        <p:nvPicPr>
          <p:cNvPr id="26" name="Picture 25" descr="A black and grey letter on a black background&#10;&#10;Description automatically generated">
            <a:extLst>
              <a:ext uri="{FF2B5EF4-FFF2-40B4-BE49-F238E27FC236}">
                <a16:creationId xmlns:a16="http://schemas.microsoft.com/office/drawing/2014/main" id="{06F9F73F-59E7-C2C0-E738-364D1B003B7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18788" y="5393987"/>
            <a:ext cx="914400" cy="133765"/>
          </a:xfrm>
          <a:prstGeom prst="rect">
            <a:avLst/>
          </a:prstGeom>
        </p:spPr>
      </p:pic>
      <p:pic>
        <p:nvPicPr>
          <p:cNvPr id="27" name="Picture 26" descr="A logo with blue text&#10;&#10;Description automatically generated">
            <a:extLst>
              <a:ext uri="{FF2B5EF4-FFF2-40B4-BE49-F238E27FC236}">
                <a16:creationId xmlns:a16="http://schemas.microsoft.com/office/drawing/2014/main" id="{26879950-1874-5C1C-B6CD-6CB88ECC1BF5}"/>
              </a:ext>
            </a:extLst>
          </p:cNvPr>
          <p:cNvPicPr>
            <a:picLocks noChangeAspect="1"/>
          </p:cNvPicPr>
          <p:nvPr/>
        </p:nvPicPr>
        <p:blipFill>
          <a:blip r:embed="rId7">
            <a:extLst>
              <a:ext uri="{28A0092B-C50C-407E-A947-70E740481C1C}">
                <a14:useLocalDpi xmlns:a14="http://schemas.microsoft.com/office/drawing/2010/main" val="0"/>
              </a:ext>
            </a:extLst>
          </a:blip>
          <a:srcRect t="29072" r="4889" b="26864"/>
          <a:stretch/>
        </p:blipFill>
        <p:spPr>
          <a:xfrm>
            <a:off x="4452970" y="3144012"/>
            <a:ext cx="1005840" cy="383746"/>
          </a:xfrm>
          <a:prstGeom prst="rect">
            <a:avLst/>
          </a:prstGeom>
        </p:spPr>
      </p:pic>
      <p:pic>
        <p:nvPicPr>
          <p:cNvPr id="28" name="Picture 27" descr="A black background with a black square&#10;&#10;Description automatically generated with medium confidence">
            <a:extLst>
              <a:ext uri="{FF2B5EF4-FFF2-40B4-BE49-F238E27FC236}">
                <a16:creationId xmlns:a16="http://schemas.microsoft.com/office/drawing/2014/main" id="{7248EA4C-3CBA-AF8B-E431-7B1F1A724A96}"/>
              </a:ext>
            </a:extLst>
          </p:cNvPr>
          <p:cNvPicPr>
            <a:picLocks noChangeAspect="1"/>
          </p:cNvPicPr>
          <p:nvPr/>
        </p:nvPicPr>
        <p:blipFill>
          <a:blip r:embed="rId8">
            <a:extLst>
              <a:ext uri="{28A0092B-C50C-407E-A947-70E740481C1C}">
                <a14:useLocalDpi xmlns:a14="http://schemas.microsoft.com/office/drawing/2010/main" val="0"/>
              </a:ext>
            </a:extLst>
          </a:blip>
          <a:srcRect t="21791" b="21893"/>
          <a:stretch/>
        </p:blipFill>
        <p:spPr>
          <a:xfrm>
            <a:off x="4650635" y="4229409"/>
            <a:ext cx="731520" cy="254240"/>
          </a:xfrm>
          <a:prstGeom prst="rect">
            <a:avLst/>
          </a:prstGeom>
        </p:spPr>
      </p:pic>
      <p:pic>
        <p:nvPicPr>
          <p:cNvPr id="29" name="Picture 2">
            <a:extLst>
              <a:ext uri="{FF2B5EF4-FFF2-40B4-BE49-F238E27FC236}">
                <a16:creationId xmlns:a16="http://schemas.microsoft.com/office/drawing/2014/main" id="{D1A3CE24-D523-FB5D-270C-F4E37299147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615407" y="2885605"/>
            <a:ext cx="1371600" cy="857250"/>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4">
            <a:extLst>
              <a:ext uri="{FF2B5EF4-FFF2-40B4-BE49-F238E27FC236}">
                <a16:creationId xmlns:a16="http://schemas.microsoft.com/office/drawing/2014/main" id="{ACF00D1C-2D7F-C693-6E1D-0E926E8835D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605863" y="4988790"/>
            <a:ext cx="1371600" cy="857250"/>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6">
            <a:extLst>
              <a:ext uri="{FF2B5EF4-FFF2-40B4-BE49-F238E27FC236}">
                <a16:creationId xmlns:a16="http://schemas.microsoft.com/office/drawing/2014/main" id="{24D7A00A-6D10-987D-9590-96B8CD0A08B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615407" y="3906249"/>
            <a:ext cx="1371600" cy="857250"/>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8">
            <a:extLst>
              <a:ext uri="{FF2B5EF4-FFF2-40B4-BE49-F238E27FC236}">
                <a16:creationId xmlns:a16="http://schemas.microsoft.com/office/drawing/2014/main" id="{9AD76212-F6BE-C786-7A88-6887A05A6766}"/>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619057" y="1915710"/>
            <a:ext cx="1371600" cy="857250"/>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2" descr="A red play button with white arrow&#10;&#10;Description automatically generated">
            <a:extLst>
              <a:ext uri="{FF2B5EF4-FFF2-40B4-BE49-F238E27FC236}">
                <a16:creationId xmlns:a16="http://schemas.microsoft.com/office/drawing/2014/main" id="{A6067C48-07A5-F796-71DF-980B6094578F}"/>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7925025" y="2072640"/>
            <a:ext cx="545539" cy="545539"/>
          </a:xfrm>
          <a:prstGeom prst="rect">
            <a:avLst/>
          </a:prstGeom>
        </p:spPr>
      </p:pic>
      <p:pic>
        <p:nvPicPr>
          <p:cNvPr id="34" name="Anti-government protests in Tel Aviv call for Netanyahu resignation  _ DW News">
            <a:hlinkClick r:id="" action="ppaction://media"/>
            <a:extLst>
              <a:ext uri="{FF2B5EF4-FFF2-40B4-BE49-F238E27FC236}">
                <a16:creationId xmlns:a16="http://schemas.microsoft.com/office/drawing/2014/main" id="{CC324542-50F8-0F46-10E2-F4DDE5F86A04}"/>
              </a:ext>
            </a:extLst>
          </p:cNvPr>
          <p:cNvPicPr>
            <a:picLocks noChangeAspect="1"/>
          </p:cNvPicPr>
          <p:nvPr>
            <a:videoFile r:link="rId2"/>
            <p:extLst>
              <p:ext uri="{DAA4B4D4-6D71-4841-9C94-3DE7FCFB9230}">
                <p14:media xmlns:p14="http://schemas.microsoft.com/office/powerpoint/2010/main" r:embed="rId1"/>
              </p:ext>
            </p:extLst>
          </p:nvPr>
        </p:nvPicPr>
        <p:blipFill>
          <a:blip r:embed="rId14"/>
          <a:stretch>
            <a:fillRect/>
          </a:stretch>
        </p:blipFill>
        <p:spPr>
          <a:xfrm>
            <a:off x="938752" y="1877651"/>
            <a:ext cx="2282172" cy="4057195"/>
          </a:xfrm>
          <a:prstGeom prst="rect">
            <a:avLst/>
          </a:prstGeom>
        </p:spPr>
      </p:pic>
    </p:spTree>
    <p:extLst>
      <p:ext uri="{BB962C8B-B14F-4D97-AF65-F5344CB8AC3E}">
        <p14:creationId xmlns:p14="http://schemas.microsoft.com/office/powerpoint/2010/main" val="39361847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9941" fill="hold"/>
                                        <p:tgtEl>
                                          <p:spTgt spid="3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34"/>
                </p:tgtEl>
              </p:cMediaNode>
            </p:video>
            <p:seq concurrent="1" nextAc="seek">
              <p:cTn id="8" restart="whenNotActive" fill="hold" evtFilter="cancelBubble" nodeType="interactiveSeq">
                <p:stCondLst>
                  <p:cond evt="onClick" delay="0">
                    <p:tgtEl>
                      <p:spTgt spid="3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4"/>
                                        </p:tgtEl>
                                      </p:cBhvr>
                                    </p:cmd>
                                  </p:childTnLst>
                                </p:cTn>
                              </p:par>
                            </p:childTnLst>
                          </p:cTn>
                        </p:par>
                      </p:childTnLst>
                    </p:cTn>
                  </p:par>
                </p:childTnLst>
              </p:cTn>
              <p:nextCondLst>
                <p:cond evt="onClick" delay="0">
                  <p:tgtEl>
                    <p:spTgt spid="34"/>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20EC09-D6DC-0800-FE60-BAB011A30941}"/>
            </a:ext>
          </a:extLst>
        </p:cNvPr>
        <p:cNvGrpSpPr/>
        <p:nvPr/>
      </p:nvGrpSpPr>
      <p:grpSpPr>
        <a:xfrm>
          <a:off x="0" y="0"/>
          <a:ext cx="0" cy="0"/>
          <a:chOff x="0" y="0"/>
          <a:chExt cx="0" cy="0"/>
        </a:xfrm>
      </p:grpSpPr>
      <p:sp>
        <p:nvSpPr>
          <p:cNvPr id="52" name="TextShape 1">
            <a:extLst>
              <a:ext uri="{FF2B5EF4-FFF2-40B4-BE49-F238E27FC236}">
                <a16:creationId xmlns:a16="http://schemas.microsoft.com/office/drawing/2014/main" id="{5D4AEE21-B570-E089-84E3-A3A77A2E77D1}"/>
              </a:ext>
            </a:extLst>
          </p:cNvPr>
          <p:cNvSpPr txBox="1"/>
          <p:nvPr/>
        </p:nvSpPr>
        <p:spPr>
          <a:xfrm>
            <a:off x="706680" y="1011960"/>
            <a:ext cx="10672200" cy="638640"/>
          </a:xfrm>
          <a:prstGeom prst="rect">
            <a:avLst/>
          </a:prstGeom>
          <a:noFill/>
          <a:ln>
            <a:noFill/>
          </a:ln>
        </p:spPr>
        <p:txBody>
          <a:bodyPr anchor="ctr">
            <a:normAutofit/>
          </a:bodyPr>
          <a:lstStyle/>
          <a:p>
            <a:r>
              <a:rPr lang="en-US" sz="2800" b="1" dirty="0">
                <a:latin typeface="Calibri" panose="020F0502020204030204" pitchFamily="34" charset="0"/>
                <a:ea typeface="Calibri" panose="020F0502020204030204" pitchFamily="34" charset="0"/>
                <a:cs typeface="Calibri" panose="020F0502020204030204" pitchFamily="34" charset="0"/>
              </a:rPr>
              <a:t>Method</a:t>
            </a:r>
            <a:endParaRPr lang="en-US" sz="2800" b="1" strike="noStrike" spc="-1" dirty="0">
              <a:latin typeface="Calibri" panose="020F0502020204030204" pitchFamily="34" charset="0"/>
              <a:ea typeface="Calibri" panose="020F0502020204030204" pitchFamily="34" charset="0"/>
              <a:cs typeface="Calibri" panose="020F0502020204030204" pitchFamily="34" charset="0"/>
            </a:endParaRPr>
          </a:p>
        </p:txBody>
      </p:sp>
      <p:sp>
        <p:nvSpPr>
          <p:cNvPr id="2" name="Foliennummernplatzhalter 9">
            <a:extLst>
              <a:ext uri="{FF2B5EF4-FFF2-40B4-BE49-F238E27FC236}">
                <a16:creationId xmlns:a16="http://schemas.microsoft.com/office/drawing/2014/main" id="{8A235797-E108-1EF4-B676-B837F803782F}"/>
              </a:ext>
            </a:extLst>
          </p:cNvPr>
          <p:cNvSpPr txBox="1">
            <a:spLocks/>
          </p:cNvSpPr>
          <p:nvPr/>
        </p:nvSpPr>
        <p:spPr>
          <a:xfrm>
            <a:off x="138404" y="6423509"/>
            <a:ext cx="411324" cy="385063"/>
          </a:xfrm>
          <a:prstGeom prst="rect">
            <a:avLst/>
          </a:prstGeom>
        </p:spPr>
        <p:txBody>
          <a:bodyPr vert="horz" lIns="91440" tIns="45720" rIns="91440" bIns="45720" rtlCol="0" anchor="ctr"/>
          <a:lstStyle>
            <a:defPPr>
              <a:defRPr lang="de-DE"/>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DD3CC1C-1158-4E10-93B1-E2658F099296}" type="slidenum">
              <a:rPr lang="de-DE" sz="1400" smtClean="0">
                <a:solidFill>
                  <a:schemeClr val="bg1"/>
                </a:solidFill>
              </a:rPr>
              <a:pPr/>
              <a:t>3</a:t>
            </a:fld>
            <a:endParaRPr lang="de-DE" sz="1400">
              <a:solidFill>
                <a:schemeClr val="bg1"/>
              </a:solidFill>
            </a:endParaRPr>
          </a:p>
        </p:txBody>
      </p:sp>
      <p:sp>
        <p:nvSpPr>
          <p:cNvPr id="6" name="Ellipse 15">
            <a:extLst>
              <a:ext uri="{FF2B5EF4-FFF2-40B4-BE49-F238E27FC236}">
                <a16:creationId xmlns:a16="http://schemas.microsoft.com/office/drawing/2014/main" id="{153B28D1-5E9B-CA56-ACB7-0E472C77180E}"/>
              </a:ext>
            </a:extLst>
          </p:cNvPr>
          <p:cNvSpPr/>
          <p:nvPr/>
        </p:nvSpPr>
        <p:spPr>
          <a:xfrm>
            <a:off x="6256724" y="2704923"/>
            <a:ext cx="97972" cy="251598"/>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3" name="Picture 2">
            <a:extLst>
              <a:ext uri="{FF2B5EF4-FFF2-40B4-BE49-F238E27FC236}">
                <a16:creationId xmlns:a16="http://schemas.microsoft.com/office/drawing/2014/main" id="{EBAB35D7-CA48-DE56-974C-4CA024202256}"/>
              </a:ext>
            </a:extLst>
          </p:cNvPr>
          <p:cNvPicPr>
            <a:picLocks noChangeAspect="1"/>
          </p:cNvPicPr>
          <p:nvPr/>
        </p:nvPicPr>
        <p:blipFill>
          <a:blip r:embed="rId3"/>
          <a:stretch>
            <a:fillRect/>
          </a:stretch>
        </p:blipFill>
        <p:spPr>
          <a:xfrm>
            <a:off x="8410909" y="2313027"/>
            <a:ext cx="2355587" cy="1993570"/>
          </a:xfrm>
          <a:prstGeom prst="rect">
            <a:avLst/>
          </a:prstGeom>
        </p:spPr>
      </p:pic>
      <p:pic>
        <p:nvPicPr>
          <p:cNvPr id="7" name="Picture 6">
            <a:extLst>
              <a:ext uri="{FF2B5EF4-FFF2-40B4-BE49-F238E27FC236}">
                <a16:creationId xmlns:a16="http://schemas.microsoft.com/office/drawing/2014/main" id="{BA9EF3B6-6B3D-1C9A-877B-07FCBB926F04}"/>
              </a:ext>
            </a:extLst>
          </p:cNvPr>
          <p:cNvPicPr>
            <a:picLocks noChangeAspect="1"/>
          </p:cNvPicPr>
          <p:nvPr/>
        </p:nvPicPr>
        <p:blipFill>
          <a:blip r:embed="rId4"/>
          <a:stretch>
            <a:fillRect/>
          </a:stretch>
        </p:blipFill>
        <p:spPr>
          <a:xfrm>
            <a:off x="1218564" y="2746355"/>
            <a:ext cx="6770566" cy="3537715"/>
          </a:xfrm>
          <a:prstGeom prst="rect">
            <a:avLst/>
          </a:prstGeom>
        </p:spPr>
      </p:pic>
      <p:sp>
        <p:nvSpPr>
          <p:cNvPr id="10" name="TextBox 9">
            <a:extLst>
              <a:ext uri="{FF2B5EF4-FFF2-40B4-BE49-F238E27FC236}">
                <a16:creationId xmlns:a16="http://schemas.microsoft.com/office/drawing/2014/main" id="{3557EE2B-9346-1E58-BE31-24210C9DC4E7}"/>
              </a:ext>
            </a:extLst>
          </p:cNvPr>
          <p:cNvSpPr txBox="1"/>
          <p:nvPr/>
        </p:nvSpPr>
        <p:spPr>
          <a:xfrm>
            <a:off x="726884" y="1827925"/>
            <a:ext cx="11059680" cy="307777"/>
          </a:xfrm>
          <a:prstGeom prst="rect">
            <a:avLst/>
          </a:prstGeom>
          <a:noFill/>
        </p:spPr>
        <p:txBody>
          <a:bodyPr wrap="square">
            <a:spAutoFit/>
          </a:bodyPr>
          <a:lstStyle/>
          <a:p>
            <a:r>
              <a:rPr lang="en-US" sz="1400" dirty="0"/>
              <a:t>Pipeline: Preprocessing </a:t>
            </a:r>
            <a:r>
              <a:rPr lang="en-US" sz="1400" dirty="0">
                <a:sym typeface="Wingdings" panose="05000000000000000000" pitchFamily="2" charset="2"/>
              </a:rPr>
              <a:t> </a:t>
            </a:r>
            <a:r>
              <a:rPr lang="en-US" sz="1400" dirty="0"/>
              <a:t>Annotation </a:t>
            </a:r>
            <a:r>
              <a:rPr lang="en-US" sz="1400" dirty="0">
                <a:sym typeface="Wingdings" panose="05000000000000000000" pitchFamily="2" charset="2"/>
              </a:rPr>
              <a:t></a:t>
            </a:r>
            <a:r>
              <a:rPr lang="en-US" sz="1400" dirty="0"/>
              <a:t> Aspect-based Sentiment Analysis </a:t>
            </a:r>
            <a:r>
              <a:rPr lang="en-US" sz="1400" dirty="0">
                <a:sym typeface="Wingdings" panose="05000000000000000000" pitchFamily="2" charset="2"/>
              </a:rPr>
              <a:t></a:t>
            </a:r>
            <a:r>
              <a:rPr lang="en-US" sz="1400" dirty="0"/>
              <a:t> Aggregated Sentiment &amp; Longitudinal Dynamics</a:t>
            </a:r>
          </a:p>
        </p:txBody>
      </p:sp>
      <p:pic>
        <p:nvPicPr>
          <p:cNvPr id="12" name="Picture 11">
            <a:extLst>
              <a:ext uri="{FF2B5EF4-FFF2-40B4-BE49-F238E27FC236}">
                <a16:creationId xmlns:a16="http://schemas.microsoft.com/office/drawing/2014/main" id="{CBE1BE4D-66A8-AEAE-825E-978C69433647}"/>
              </a:ext>
            </a:extLst>
          </p:cNvPr>
          <p:cNvPicPr>
            <a:picLocks noChangeAspect="1"/>
          </p:cNvPicPr>
          <p:nvPr/>
        </p:nvPicPr>
        <p:blipFill>
          <a:blip r:embed="rId5"/>
          <a:stretch>
            <a:fillRect/>
          </a:stretch>
        </p:blipFill>
        <p:spPr>
          <a:xfrm>
            <a:off x="8276199" y="4306597"/>
            <a:ext cx="2625008" cy="1977473"/>
          </a:xfrm>
          <a:prstGeom prst="rect">
            <a:avLst/>
          </a:prstGeom>
        </p:spPr>
      </p:pic>
    </p:spTree>
    <p:extLst>
      <p:ext uri="{BB962C8B-B14F-4D97-AF65-F5344CB8AC3E}">
        <p14:creationId xmlns:p14="http://schemas.microsoft.com/office/powerpoint/2010/main" val="1083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FF6F09-82A6-7B55-899A-B3406C94603D}"/>
            </a:ext>
          </a:extLst>
        </p:cNvPr>
        <p:cNvGrpSpPr/>
        <p:nvPr/>
      </p:nvGrpSpPr>
      <p:grpSpPr>
        <a:xfrm>
          <a:off x="0" y="0"/>
          <a:ext cx="0" cy="0"/>
          <a:chOff x="0" y="0"/>
          <a:chExt cx="0" cy="0"/>
        </a:xfrm>
      </p:grpSpPr>
      <p:sp>
        <p:nvSpPr>
          <p:cNvPr id="2" name="Foliennummernplatzhalter 9">
            <a:extLst>
              <a:ext uri="{FF2B5EF4-FFF2-40B4-BE49-F238E27FC236}">
                <a16:creationId xmlns:a16="http://schemas.microsoft.com/office/drawing/2014/main" id="{C850CD7F-E446-C51E-B4FB-79E21FC92E0B}"/>
              </a:ext>
            </a:extLst>
          </p:cNvPr>
          <p:cNvSpPr txBox="1">
            <a:spLocks/>
          </p:cNvSpPr>
          <p:nvPr/>
        </p:nvSpPr>
        <p:spPr>
          <a:xfrm>
            <a:off x="107924" y="6408269"/>
            <a:ext cx="411324" cy="385063"/>
          </a:xfrm>
          <a:prstGeom prst="rect">
            <a:avLst/>
          </a:prstGeom>
        </p:spPr>
        <p:txBody>
          <a:bodyPr vert="horz" lIns="91440" tIns="45720" rIns="91440" bIns="45720" rtlCol="0" anchor="ctr"/>
          <a:lstStyle>
            <a:defPPr>
              <a:defRPr lang="de-DE"/>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DD3CC1C-1158-4E10-93B1-E2658F099296}" type="slidenum">
              <a:rPr lang="de-DE" sz="1400" smtClean="0">
                <a:solidFill>
                  <a:schemeClr val="bg1"/>
                </a:solidFill>
              </a:rPr>
              <a:pPr/>
              <a:t>4</a:t>
            </a:fld>
            <a:endParaRPr lang="de-DE" sz="1400">
              <a:solidFill>
                <a:schemeClr val="bg1"/>
              </a:solidFill>
            </a:endParaRPr>
          </a:p>
        </p:txBody>
      </p:sp>
      <p:sp>
        <p:nvSpPr>
          <p:cNvPr id="3" name="TextShape 1">
            <a:extLst>
              <a:ext uri="{FF2B5EF4-FFF2-40B4-BE49-F238E27FC236}">
                <a16:creationId xmlns:a16="http://schemas.microsoft.com/office/drawing/2014/main" id="{CAE2BE37-E85E-6E0A-1434-EB2E61FAEB17}"/>
              </a:ext>
            </a:extLst>
          </p:cNvPr>
          <p:cNvSpPr txBox="1"/>
          <p:nvPr/>
        </p:nvSpPr>
        <p:spPr>
          <a:xfrm>
            <a:off x="676200" y="996720"/>
            <a:ext cx="10672200" cy="638640"/>
          </a:xfrm>
          <a:prstGeom prst="rect">
            <a:avLst/>
          </a:prstGeom>
          <a:noFill/>
          <a:ln>
            <a:noFill/>
          </a:ln>
        </p:spPr>
        <p:txBody>
          <a:bodyPr anchor="ctr">
            <a:normAutofit/>
          </a:bodyPr>
          <a:lstStyle/>
          <a:p>
            <a:r>
              <a:rPr lang="en-US" sz="2800" b="1" spc="-1" dirty="0">
                <a:latin typeface="Calibri" panose="020F0502020204030204" pitchFamily="34" charset="0"/>
                <a:ea typeface="Calibri" panose="020F0502020204030204" pitchFamily="34" charset="0"/>
                <a:cs typeface="Calibri" panose="020F0502020204030204" pitchFamily="34" charset="0"/>
              </a:rPr>
              <a:t>Aggregated Sentiment Distribution</a:t>
            </a:r>
            <a:endParaRPr lang="en-US" sz="2800" b="1" strike="noStrike" spc="-1" dirty="0">
              <a:latin typeface="Calibri" panose="020F0502020204030204" pitchFamily="34" charset="0"/>
              <a:ea typeface="Calibri" panose="020F0502020204030204" pitchFamily="34" charset="0"/>
              <a:cs typeface="Calibri" panose="020F0502020204030204" pitchFamily="34" charset="0"/>
            </a:endParaRPr>
          </a:p>
        </p:txBody>
      </p:sp>
      <p:sp>
        <p:nvSpPr>
          <p:cNvPr id="23" name="TextBox 22">
            <a:extLst>
              <a:ext uri="{FF2B5EF4-FFF2-40B4-BE49-F238E27FC236}">
                <a16:creationId xmlns:a16="http://schemas.microsoft.com/office/drawing/2014/main" id="{C7A7CCFF-7CAD-D8DA-B7A7-A521ED00554C}"/>
              </a:ext>
            </a:extLst>
          </p:cNvPr>
          <p:cNvSpPr txBox="1"/>
          <p:nvPr/>
        </p:nvSpPr>
        <p:spPr>
          <a:xfrm>
            <a:off x="470372" y="1645873"/>
            <a:ext cx="6417085" cy="1162113"/>
          </a:xfrm>
          <a:prstGeom prst="rect">
            <a:avLst/>
          </a:prstGeom>
          <a:noFill/>
        </p:spPr>
        <p:txBody>
          <a:bodyPr wrap="square">
            <a:spAutoFit/>
          </a:bodyPr>
          <a:lstStyle/>
          <a:p>
            <a:pPr>
              <a:lnSpc>
                <a:spcPct val="150000"/>
              </a:lnSpc>
            </a:pPr>
            <a:r>
              <a:rPr lang="en-US" sz="1600" b="1">
                <a:latin typeface="Calibri" panose="020F0502020204030204" pitchFamily="34" charset="0"/>
                <a:ea typeface="Calibri" panose="020F0502020204030204" pitchFamily="34" charset="0"/>
                <a:cs typeface="Calibri" panose="020F0502020204030204" pitchFamily="34" charset="0"/>
              </a:rPr>
              <a:t>Sentiment Distribution per Aspect</a:t>
            </a:r>
          </a:p>
          <a:p>
            <a:pPr>
              <a:lnSpc>
                <a:spcPct val="150000"/>
              </a:lnSpc>
            </a:pPr>
            <a:endParaRPr lang="en-US" sz="1600" b="1" dirty="0">
              <a:latin typeface="Calibri" panose="020F0502020204030204" pitchFamily="34" charset="0"/>
              <a:ea typeface="Calibri" panose="020F0502020204030204" pitchFamily="34" charset="0"/>
              <a:cs typeface="Calibri" panose="020F0502020204030204" pitchFamily="34" charset="0"/>
            </a:endParaRPr>
          </a:p>
          <a:p>
            <a:pPr>
              <a:lnSpc>
                <a:spcPct val="150000"/>
              </a:lnSpc>
            </a:pPr>
            <a:endParaRPr lang="en-US" sz="1600" b="1" dirty="0">
              <a:latin typeface="Calibri" panose="020F0502020204030204" pitchFamily="34" charset="0"/>
              <a:ea typeface="Calibri" panose="020F0502020204030204" pitchFamily="34" charset="0"/>
              <a:cs typeface="Calibri" panose="020F0502020204030204" pitchFamily="34" charset="0"/>
            </a:endParaRPr>
          </a:p>
        </p:txBody>
      </p:sp>
      <p:sp>
        <p:nvSpPr>
          <p:cNvPr id="28" name="Rectangle 6">
            <a:extLst>
              <a:ext uri="{FF2B5EF4-FFF2-40B4-BE49-F238E27FC236}">
                <a16:creationId xmlns:a16="http://schemas.microsoft.com/office/drawing/2014/main" id="{1D516D73-7D27-EC92-7645-65CFD28FE552}"/>
              </a:ext>
            </a:extLst>
          </p:cNvPr>
          <p:cNvSpPr>
            <a:spLocks noChangeArrowheads="1"/>
          </p:cNvSpPr>
          <p:nvPr/>
        </p:nvSpPr>
        <p:spPr bwMode="auto">
          <a:xfrm>
            <a:off x="828889" y="3625611"/>
            <a:ext cx="5768561" cy="34897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cxnSp>
        <p:nvCxnSpPr>
          <p:cNvPr id="43" name="Straight Connector 42">
            <a:extLst>
              <a:ext uri="{FF2B5EF4-FFF2-40B4-BE49-F238E27FC236}">
                <a16:creationId xmlns:a16="http://schemas.microsoft.com/office/drawing/2014/main" id="{5ED7C5BC-D88B-9366-39E9-C532936B5292}"/>
              </a:ext>
            </a:extLst>
          </p:cNvPr>
          <p:cNvCxnSpPr>
            <a:cxnSpLocks/>
          </p:cNvCxnSpPr>
          <p:nvPr/>
        </p:nvCxnSpPr>
        <p:spPr>
          <a:xfrm flipH="1">
            <a:off x="543960" y="2034637"/>
            <a:ext cx="5952484" cy="28110"/>
          </a:xfrm>
          <a:prstGeom prst="line">
            <a:avLst/>
          </a:prstGeom>
          <a:ln w="19050"/>
        </p:spPr>
        <p:style>
          <a:lnRef idx="1">
            <a:schemeClr val="dk1"/>
          </a:lnRef>
          <a:fillRef idx="0">
            <a:schemeClr val="dk1"/>
          </a:fillRef>
          <a:effectRef idx="0">
            <a:schemeClr val="dk1"/>
          </a:effectRef>
          <a:fontRef idx="minor">
            <a:schemeClr val="tx1"/>
          </a:fontRef>
        </p:style>
      </p:cxnSp>
      <p:pic>
        <p:nvPicPr>
          <p:cNvPr id="6" name="Picture 5">
            <a:extLst>
              <a:ext uri="{FF2B5EF4-FFF2-40B4-BE49-F238E27FC236}">
                <a16:creationId xmlns:a16="http://schemas.microsoft.com/office/drawing/2014/main" id="{845EF495-8347-0E63-189F-11974B385918}"/>
              </a:ext>
            </a:extLst>
          </p:cNvPr>
          <p:cNvPicPr>
            <a:picLocks noChangeAspect="1"/>
          </p:cNvPicPr>
          <p:nvPr/>
        </p:nvPicPr>
        <p:blipFill>
          <a:blip r:embed="rId3"/>
          <a:stretch>
            <a:fillRect/>
          </a:stretch>
        </p:blipFill>
        <p:spPr>
          <a:xfrm>
            <a:off x="7116246" y="1564704"/>
            <a:ext cx="4875500" cy="4843565"/>
          </a:xfrm>
          <a:prstGeom prst="rect">
            <a:avLst/>
          </a:prstGeom>
        </p:spPr>
      </p:pic>
      <p:sp>
        <p:nvSpPr>
          <p:cNvPr id="5" name="Rectangle 2">
            <a:extLst>
              <a:ext uri="{FF2B5EF4-FFF2-40B4-BE49-F238E27FC236}">
                <a16:creationId xmlns:a16="http://schemas.microsoft.com/office/drawing/2014/main" id="{F5833692-167E-0A4F-29C3-349402547DFA}"/>
              </a:ext>
            </a:extLst>
          </p:cNvPr>
          <p:cNvSpPr>
            <a:spLocks noChangeArrowheads="1"/>
          </p:cNvSpPr>
          <p:nvPr/>
        </p:nvSpPr>
        <p:spPr bwMode="auto">
          <a:xfrm>
            <a:off x="600100" y="2065346"/>
            <a:ext cx="5768561" cy="3936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tabLst/>
            </a:pPr>
            <a:r>
              <a:rPr kumimoji="0" lang="en-US" altLang="en-US" sz="14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Aggregated yearly sentiment shows a </a:t>
            </a:r>
            <a:r>
              <a:rPr kumimoji="0" lang="en-US" altLang="en-US" sz="14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dominant trend of negativity</a:t>
            </a:r>
            <a:r>
              <a:rPr kumimoji="0" lang="en-US" altLang="en-US" sz="14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toward: </a:t>
            </a:r>
          </a:p>
          <a:p>
            <a:pPr marL="285750" marR="0" lvl="0" indent="-28575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14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Israel; Zionists</a:t>
            </a:r>
            <a:r>
              <a:rPr lang="en-US" altLang="en-US" sz="1400" dirty="0">
                <a:latin typeface="Calibri" panose="020F0502020204030204" pitchFamily="34" charset="0"/>
                <a:cs typeface="Calibri" panose="020F0502020204030204" pitchFamily="34" charset="0"/>
              </a:rPr>
              <a:t>; </a:t>
            </a:r>
            <a:r>
              <a:rPr kumimoji="0" lang="en-US" altLang="en-US" sz="14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(To a lesser extent) </a:t>
            </a:r>
            <a:r>
              <a:rPr kumimoji="0" lang="en-US" altLang="en-US" sz="14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Jews</a:t>
            </a:r>
            <a:endParaRPr kumimoji="0" lang="en-US" altLang="en-US" sz="14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p>
            <a:pPr marL="285750" marR="0" lvl="0" indent="-28575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14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In contrast, </a:t>
            </a:r>
            <a:r>
              <a:rPr kumimoji="0" lang="en-US" altLang="en-US" sz="14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Palestinians</a:t>
            </a:r>
            <a:r>
              <a:rPr kumimoji="0" lang="en-US" altLang="en-US" sz="14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and </a:t>
            </a:r>
            <a:r>
              <a:rPr kumimoji="0" lang="en-US" altLang="en-US" sz="14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Muslims</a:t>
            </a:r>
            <a:r>
              <a:rPr kumimoji="0" lang="en-US" altLang="en-US" sz="14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receive more neutral or mixed sentiment.</a:t>
            </a:r>
          </a:p>
          <a:p>
            <a:pPr marL="285750" marR="0" lvl="0" indent="-28575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endParaRPr kumimoji="0" lang="en-US" altLang="en-US" sz="14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p>
            <a:pPr marL="0" marR="0" lvl="0" indent="0" algn="l" defTabSz="914400" rtl="0" eaLnBrk="0" fontAlgn="base" latinLnBrk="0" hangingPunct="0">
              <a:lnSpc>
                <a:spcPct val="150000"/>
              </a:lnSpc>
              <a:spcBef>
                <a:spcPct val="0"/>
              </a:spcBef>
              <a:spcAft>
                <a:spcPct val="0"/>
              </a:spcAft>
              <a:buClrTx/>
              <a:buSzTx/>
              <a:tabLst/>
            </a:pPr>
            <a:r>
              <a:rPr kumimoji="0" lang="en-US" altLang="en-US" sz="14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Notably:</a:t>
            </a:r>
          </a:p>
          <a:p>
            <a:pPr marL="285750" marR="0" lvl="0" indent="-28575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14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85% of sentiment toward “Zionists” is negative</a:t>
            </a:r>
            <a:endParaRPr kumimoji="0" lang="en-US" altLang="en-US" sz="14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p>
            <a:pPr marL="285750" marR="0" lvl="0" indent="-28575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14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This is </a:t>
            </a:r>
            <a:r>
              <a:rPr kumimoji="0" lang="en-US" altLang="en-US" sz="14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higher than for “Hamas” (73%)</a:t>
            </a:r>
            <a:endParaRPr kumimoji="0" lang="en-US" altLang="en-US" sz="14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p>
            <a:pPr marL="285750" marR="0" lvl="0" indent="-28575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14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Indicates that </a:t>
            </a:r>
            <a:r>
              <a:rPr kumimoji="0" lang="en-US" altLang="en-US" sz="14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Zionism is framed more ideologically</a:t>
            </a:r>
            <a:r>
              <a:rPr kumimoji="0" lang="en-US" altLang="en-US" sz="14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and contentiously than militant actors.</a:t>
            </a:r>
          </a:p>
          <a:p>
            <a:pPr marL="285750" marR="0" lvl="0" indent="-28575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14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Suggests a shift in </a:t>
            </a:r>
            <a:r>
              <a:rPr kumimoji="0" lang="en-US" altLang="en-US" sz="14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mainstream digital discourse</a:t>
            </a:r>
            <a:r>
              <a:rPr kumimoji="0" lang="en-US" altLang="en-US" sz="14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where anti-Zionist sentiment exceeds criticism of terrorism-related entities.</a:t>
            </a:r>
          </a:p>
        </p:txBody>
      </p:sp>
    </p:spTree>
    <p:extLst>
      <p:ext uri="{BB962C8B-B14F-4D97-AF65-F5344CB8AC3E}">
        <p14:creationId xmlns:p14="http://schemas.microsoft.com/office/powerpoint/2010/main" val="36660105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9B0D15-7E99-397B-1022-B9934699DADA}"/>
            </a:ext>
          </a:extLst>
        </p:cNvPr>
        <p:cNvGrpSpPr/>
        <p:nvPr/>
      </p:nvGrpSpPr>
      <p:grpSpPr>
        <a:xfrm>
          <a:off x="0" y="0"/>
          <a:ext cx="0" cy="0"/>
          <a:chOff x="0" y="0"/>
          <a:chExt cx="0" cy="0"/>
        </a:xfrm>
      </p:grpSpPr>
      <p:sp>
        <p:nvSpPr>
          <p:cNvPr id="2" name="Foliennummernplatzhalter 9">
            <a:extLst>
              <a:ext uri="{FF2B5EF4-FFF2-40B4-BE49-F238E27FC236}">
                <a16:creationId xmlns:a16="http://schemas.microsoft.com/office/drawing/2014/main" id="{D96F05D5-1F31-8958-1E32-71AFDE85455F}"/>
              </a:ext>
            </a:extLst>
          </p:cNvPr>
          <p:cNvSpPr txBox="1">
            <a:spLocks/>
          </p:cNvSpPr>
          <p:nvPr/>
        </p:nvSpPr>
        <p:spPr>
          <a:xfrm>
            <a:off x="138404" y="6423509"/>
            <a:ext cx="411324" cy="385063"/>
          </a:xfrm>
          <a:prstGeom prst="rect">
            <a:avLst/>
          </a:prstGeom>
        </p:spPr>
        <p:txBody>
          <a:bodyPr vert="horz" lIns="91440" tIns="45720" rIns="91440" bIns="45720" rtlCol="0" anchor="ctr"/>
          <a:lstStyle>
            <a:defPPr>
              <a:defRPr lang="de-DE"/>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DD3CC1C-1158-4E10-93B1-E2658F099296}" type="slidenum">
              <a:rPr lang="de-DE" sz="1400" smtClean="0">
                <a:solidFill>
                  <a:schemeClr val="bg1"/>
                </a:solidFill>
              </a:rPr>
              <a:pPr/>
              <a:t>5</a:t>
            </a:fld>
            <a:endParaRPr lang="de-DE" sz="1400">
              <a:solidFill>
                <a:schemeClr val="bg1"/>
              </a:solidFill>
            </a:endParaRPr>
          </a:p>
        </p:txBody>
      </p:sp>
      <p:sp>
        <p:nvSpPr>
          <p:cNvPr id="7" name="TextBox 6">
            <a:extLst>
              <a:ext uri="{FF2B5EF4-FFF2-40B4-BE49-F238E27FC236}">
                <a16:creationId xmlns:a16="http://schemas.microsoft.com/office/drawing/2014/main" id="{40F46127-C137-92CA-370A-4B0D9B65DDD5}"/>
              </a:ext>
            </a:extLst>
          </p:cNvPr>
          <p:cNvSpPr txBox="1"/>
          <p:nvPr/>
        </p:nvSpPr>
        <p:spPr>
          <a:xfrm>
            <a:off x="6496444" y="1752799"/>
            <a:ext cx="4362156" cy="307777"/>
          </a:xfrm>
          <a:prstGeom prst="rect">
            <a:avLst/>
          </a:prstGeom>
          <a:noFill/>
        </p:spPr>
        <p:txBody>
          <a:bodyPr wrap="square">
            <a:spAutoFit/>
          </a:bodyPr>
          <a:lstStyle/>
          <a:p>
            <a:r>
              <a:rPr lang="en-US" sz="1400" b="1">
                <a:latin typeface="Calibri" panose="020F0502020204030204" pitchFamily="34" charset="0"/>
                <a:ea typeface="Calibri" panose="020F0502020204030204" pitchFamily="34" charset="0"/>
                <a:cs typeface="Calibri" panose="020F0502020204030204" pitchFamily="34" charset="0"/>
              </a:rPr>
              <a:t> </a:t>
            </a:r>
          </a:p>
        </p:txBody>
      </p:sp>
      <p:pic>
        <p:nvPicPr>
          <p:cNvPr id="5" name="Picture 4">
            <a:extLst>
              <a:ext uri="{FF2B5EF4-FFF2-40B4-BE49-F238E27FC236}">
                <a16:creationId xmlns:a16="http://schemas.microsoft.com/office/drawing/2014/main" id="{FC6C4359-45D7-1AA0-5AAD-5833C00C250C}"/>
              </a:ext>
            </a:extLst>
          </p:cNvPr>
          <p:cNvPicPr>
            <a:picLocks noChangeAspect="1"/>
          </p:cNvPicPr>
          <p:nvPr/>
        </p:nvPicPr>
        <p:blipFill>
          <a:blip r:embed="rId3"/>
          <a:stretch>
            <a:fillRect/>
          </a:stretch>
        </p:blipFill>
        <p:spPr>
          <a:xfrm>
            <a:off x="771736" y="1689952"/>
            <a:ext cx="10756900" cy="4422005"/>
          </a:xfrm>
          <a:prstGeom prst="rect">
            <a:avLst/>
          </a:prstGeom>
        </p:spPr>
      </p:pic>
      <p:sp>
        <p:nvSpPr>
          <p:cNvPr id="3" name="TextShape 1">
            <a:extLst>
              <a:ext uri="{FF2B5EF4-FFF2-40B4-BE49-F238E27FC236}">
                <a16:creationId xmlns:a16="http://schemas.microsoft.com/office/drawing/2014/main" id="{B0FC47C1-1260-17A0-D258-193F315BF970}"/>
              </a:ext>
            </a:extLst>
          </p:cNvPr>
          <p:cNvSpPr txBox="1"/>
          <p:nvPr/>
        </p:nvSpPr>
        <p:spPr>
          <a:xfrm>
            <a:off x="676200" y="996720"/>
            <a:ext cx="10672200" cy="638640"/>
          </a:xfrm>
          <a:prstGeom prst="rect">
            <a:avLst/>
          </a:prstGeom>
          <a:noFill/>
          <a:ln>
            <a:noFill/>
          </a:ln>
        </p:spPr>
        <p:txBody>
          <a:bodyPr anchor="ctr">
            <a:normAutofit/>
          </a:bodyPr>
          <a:lstStyle/>
          <a:p>
            <a:r>
              <a:rPr lang="en-US" sz="2800" b="1" spc="-1" dirty="0">
                <a:latin typeface="Calibri" panose="020F0502020204030204" pitchFamily="34" charset="0"/>
                <a:ea typeface="Calibri" panose="020F0502020204030204" pitchFamily="34" charset="0"/>
                <a:cs typeface="Calibri" panose="020F0502020204030204" pitchFamily="34" charset="0"/>
              </a:rPr>
              <a:t>Longitudinal Dynamics</a:t>
            </a:r>
            <a:endParaRPr lang="en-US" sz="2800" b="1" strike="noStrike" spc="-1"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0329462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A4E5E2-2E48-1011-5F15-1CD42A93EF56}"/>
            </a:ext>
          </a:extLst>
        </p:cNvPr>
        <p:cNvGrpSpPr/>
        <p:nvPr/>
      </p:nvGrpSpPr>
      <p:grpSpPr>
        <a:xfrm>
          <a:off x="0" y="0"/>
          <a:ext cx="0" cy="0"/>
          <a:chOff x="0" y="0"/>
          <a:chExt cx="0" cy="0"/>
        </a:xfrm>
      </p:grpSpPr>
      <p:sp>
        <p:nvSpPr>
          <p:cNvPr id="2" name="Foliennummernplatzhalter 9">
            <a:extLst>
              <a:ext uri="{FF2B5EF4-FFF2-40B4-BE49-F238E27FC236}">
                <a16:creationId xmlns:a16="http://schemas.microsoft.com/office/drawing/2014/main" id="{48B8683F-299A-EEB9-DAD2-A562B7ED32D6}"/>
              </a:ext>
            </a:extLst>
          </p:cNvPr>
          <p:cNvSpPr txBox="1">
            <a:spLocks/>
          </p:cNvSpPr>
          <p:nvPr/>
        </p:nvSpPr>
        <p:spPr>
          <a:xfrm>
            <a:off x="107924" y="6408269"/>
            <a:ext cx="411324" cy="385063"/>
          </a:xfrm>
          <a:prstGeom prst="rect">
            <a:avLst/>
          </a:prstGeom>
        </p:spPr>
        <p:txBody>
          <a:bodyPr vert="horz" lIns="91440" tIns="45720" rIns="91440" bIns="45720" rtlCol="0" anchor="ctr"/>
          <a:lstStyle>
            <a:defPPr>
              <a:defRPr lang="de-DE"/>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DD3CC1C-1158-4E10-93B1-E2658F099296}" type="slidenum">
              <a:rPr lang="de-DE" sz="1400" smtClean="0">
                <a:solidFill>
                  <a:schemeClr val="bg1"/>
                </a:solidFill>
              </a:rPr>
              <a:pPr/>
              <a:t>6</a:t>
            </a:fld>
            <a:endParaRPr lang="de-DE" sz="1400">
              <a:solidFill>
                <a:schemeClr val="bg1"/>
              </a:solidFill>
            </a:endParaRPr>
          </a:p>
        </p:txBody>
      </p:sp>
      <p:sp>
        <p:nvSpPr>
          <p:cNvPr id="3" name="TextShape 1">
            <a:extLst>
              <a:ext uri="{FF2B5EF4-FFF2-40B4-BE49-F238E27FC236}">
                <a16:creationId xmlns:a16="http://schemas.microsoft.com/office/drawing/2014/main" id="{C9EB4872-4C1F-DA5B-62D8-494DB338168C}"/>
              </a:ext>
            </a:extLst>
          </p:cNvPr>
          <p:cNvSpPr txBox="1"/>
          <p:nvPr/>
        </p:nvSpPr>
        <p:spPr>
          <a:xfrm>
            <a:off x="676200" y="996720"/>
            <a:ext cx="10672200" cy="638640"/>
          </a:xfrm>
          <a:prstGeom prst="rect">
            <a:avLst/>
          </a:prstGeom>
          <a:noFill/>
          <a:ln>
            <a:noFill/>
          </a:ln>
        </p:spPr>
        <p:txBody>
          <a:bodyPr anchor="ctr">
            <a:normAutofit/>
          </a:bodyPr>
          <a:lstStyle/>
          <a:p>
            <a:r>
              <a:rPr lang="en-US" sz="2800" b="1" spc="-1" dirty="0">
                <a:latin typeface="Calibri" panose="020F0502020204030204" pitchFamily="34" charset="0"/>
                <a:ea typeface="Calibri" panose="020F0502020204030204" pitchFamily="34" charset="0"/>
                <a:cs typeface="Calibri" panose="020F0502020204030204" pitchFamily="34" charset="0"/>
              </a:rPr>
              <a:t>Qualitative Patterns</a:t>
            </a:r>
            <a:endParaRPr lang="en-US" sz="2800" b="1" strike="noStrike" spc="-1" dirty="0">
              <a:latin typeface="Calibri" panose="020F0502020204030204" pitchFamily="34" charset="0"/>
              <a:ea typeface="Calibri" panose="020F0502020204030204" pitchFamily="34" charset="0"/>
              <a:cs typeface="Calibri" panose="020F0502020204030204" pitchFamily="34" charset="0"/>
            </a:endParaRPr>
          </a:p>
        </p:txBody>
      </p:sp>
      <p:sp>
        <p:nvSpPr>
          <p:cNvPr id="23" name="TextBox 22">
            <a:extLst>
              <a:ext uri="{FF2B5EF4-FFF2-40B4-BE49-F238E27FC236}">
                <a16:creationId xmlns:a16="http://schemas.microsoft.com/office/drawing/2014/main" id="{7318D869-6CEF-A669-B6E2-6DB655E06FB7}"/>
              </a:ext>
            </a:extLst>
          </p:cNvPr>
          <p:cNvSpPr txBox="1"/>
          <p:nvPr/>
        </p:nvSpPr>
        <p:spPr>
          <a:xfrm>
            <a:off x="470372" y="1645873"/>
            <a:ext cx="6417085" cy="423449"/>
          </a:xfrm>
          <a:prstGeom prst="rect">
            <a:avLst/>
          </a:prstGeom>
          <a:noFill/>
        </p:spPr>
        <p:txBody>
          <a:bodyPr wrap="square">
            <a:spAutoFit/>
          </a:bodyPr>
          <a:lstStyle/>
          <a:p>
            <a:pPr>
              <a:lnSpc>
                <a:spcPct val="150000"/>
              </a:lnSpc>
            </a:pPr>
            <a:r>
              <a:rPr lang="en-US" sz="1600" b="1" dirty="0">
                <a:latin typeface="Calibri" panose="020F0502020204030204" pitchFamily="34" charset="0"/>
                <a:ea typeface="Calibri" panose="020F0502020204030204" pitchFamily="34" charset="0"/>
                <a:cs typeface="Calibri" panose="020F0502020204030204" pitchFamily="34" charset="0"/>
              </a:rPr>
              <a:t>Identified Linguistic Concepts linked to </a:t>
            </a:r>
          </a:p>
        </p:txBody>
      </p:sp>
      <p:graphicFrame>
        <p:nvGraphicFramePr>
          <p:cNvPr id="27" name="Table 26">
            <a:extLst>
              <a:ext uri="{FF2B5EF4-FFF2-40B4-BE49-F238E27FC236}">
                <a16:creationId xmlns:a16="http://schemas.microsoft.com/office/drawing/2014/main" id="{7AE20429-6416-266F-E5A4-60B89EF4F0D9}"/>
              </a:ext>
            </a:extLst>
          </p:cNvPr>
          <p:cNvGraphicFramePr>
            <a:graphicFrameLocks noGrp="1"/>
          </p:cNvGraphicFramePr>
          <p:nvPr>
            <p:extLst>
              <p:ext uri="{D42A27DB-BD31-4B8C-83A1-F6EECF244321}">
                <p14:modId xmlns:p14="http://schemas.microsoft.com/office/powerpoint/2010/main" val="3102650373"/>
              </p:ext>
            </p:extLst>
          </p:nvPr>
        </p:nvGraphicFramePr>
        <p:xfrm>
          <a:off x="828889" y="2589880"/>
          <a:ext cx="4387885" cy="391648"/>
        </p:xfrm>
        <a:graphic>
          <a:graphicData uri="http://schemas.openxmlformats.org/drawingml/2006/table">
            <a:tbl>
              <a:tblPr/>
              <a:tblGrid>
                <a:gridCol w="4387885">
                  <a:extLst>
                    <a:ext uri="{9D8B030D-6E8A-4147-A177-3AD203B41FA5}">
                      <a16:colId xmlns:a16="http://schemas.microsoft.com/office/drawing/2014/main" val="2582466663"/>
                    </a:ext>
                  </a:extLst>
                </a:gridCol>
              </a:tblGrid>
              <a:tr h="369718">
                <a:tc>
                  <a:txBody>
                    <a:bodyPr/>
                    <a:lstStyle/>
                    <a:p>
                      <a:r>
                        <a:rPr lang="en-US" sz="1200" dirty="0">
                          <a:latin typeface="Calibri" panose="020F0502020204030204" pitchFamily="34" charset="0"/>
                          <a:ea typeface="Calibri" panose="020F0502020204030204" pitchFamily="34" charset="0"/>
                          <a:cs typeface="Calibri" panose="020F0502020204030204" pitchFamily="34" charset="0"/>
                        </a:rPr>
                        <a:t>Victory ✌️ to HAMAS-HEZBOLLAH-ANSARALLAH---IRAN Free Palestine 🇵🇸🇵🇸🇵🇸💚☪️ </a:t>
                      </a:r>
                      <a:r>
                        <a:rPr lang="en-US" sz="1200" dirty="0" err="1">
                          <a:latin typeface="Calibri" panose="020F0502020204030204" pitchFamily="34" charset="0"/>
                          <a:ea typeface="Calibri" panose="020F0502020204030204" pitchFamily="34" charset="0"/>
                          <a:cs typeface="Calibri" panose="020F0502020204030204" pitchFamily="34" charset="0"/>
                        </a:rPr>
                        <a:t>Allahuakhbar</a:t>
                      </a:r>
                      <a:r>
                        <a:rPr lang="en-US" sz="1200" dirty="0">
                          <a:latin typeface="Calibri" panose="020F0502020204030204" pitchFamily="34" charset="0"/>
                          <a:ea typeface="Calibri" panose="020F0502020204030204" pitchFamily="34" charset="0"/>
                          <a:cs typeface="Calibri" panose="020F0502020204030204" pitchFamily="34" charset="0"/>
                        </a:rPr>
                        <a:t> Malaysia 🇲🇾🇲🇾🇲🇾🔻🔻</a:t>
                      </a:r>
                    </a:p>
                  </a:txBody>
                  <a:tcPr marL="25888" marR="25888" marT="12944" marB="12944" anchor="ctr">
                    <a:lnL>
                      <a:noFill/>
                    </a:lnL>
                    <a:lnR>
                      <a:noFill/>
                    </a:lnR>
                    <a:lnT>
                      <a:noFill/>
                    </a:lnT>
                    <a:lnB>
                      <a:noFill/>
                    </a:lnB>
                    <a:noFill/>
                  </a:tcPr>
                </a:tc>
                <a:extLst>
                  <a:ext uri="{0D108BD9-81ED-4DB2-BD59-A6C34878D82A}">
                    <a16:rowId xmlns:a16="http://schemas.microsoft.com/office/drawing/2014/main" val="3568127070"/>
                  </a:ext>
                </a:extLst>
              </a:tr>
            </a:tbl>
          </a:graphicData>
        </a:graphic>
      </p:graphicFrame>
      <p:sp>
        <p:nvSpPr>
          <p:cNvPr id="28" name="Rectangle 6">
            <a:extLst>
              <a:ext uri="{FF2B5EF4-FFF2-40B4-BE49-F238E27FC236}">
                <a16:creationId xmlns:a16="http://schemas.microsoft.com/office/drawing/2014/main" id="{A852C6F0-AFB3-180D-2D25-28A055161046}"/>
              </a:ext>
            </a:extLst>
          </p:cNvPr>
          <p:cNvSpPr>
            <a:spLocks noChangeArrowheads="1"/>
          </p:cNvSpPr>
          <p:nvPr/>
        </p:nvSpPr>
        <p:spPr bwMode="auto">
          <a:xfrm>
            <a:off x="390862" y="2606457"/>
            <a:ext cx="43802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sz="1400" dirty="0">
                <a:latin typeface="Calibri" panose="020F0502020204030204" pitchFamily="34" charset="0"/>
                <a:cs typeface="Calibri" panose="020F0502020204030204" pitchFamily="34" charset="0"/>
              </a:rPr>
              <a:t>(1)</a:t>
            </a:r>
          </a:p>
        </p:txBody>
      </p:sp>
      <p:sp>
        <p:nvSpPr>
          <p:cNvPr id="32" name="TextBox 31">
            <a:extLst>
              <a:ext uri="{FF2B5EF4-FFF2-40B4-BE49-F238E27FC236}">
                <a16:creationId xmlns:a16="http://schemas.microsoft.com/office/drawing/2014/main" id="{9F58550D-E4F8-F1C3-4CF5-0C29BF5029A2}"/>
              </a:ext>
            </a:extLst>
          </p:cNvPr>
          <p:cNvSpPr txBox="1"/>
          <p:nvPr/>
        </p:nvSpPr>
        <p:spPr>
          <a:xfrm>
            <a:off x="828888" y="3137511"/>
            <a:ext cx="1353670" cy="738664"/>
          </a:xfrm>
          <a:prstGeom prst="rect">
            <a:avLst/>
          </a:prstGeom>
          <a:noFill/>
        </p:spPr>
        <p:txBody>
          <a:bodyPr wrap="square">
            <a:spAutoFit/>
          </a:bodyPr>
          <a:lstStyle/>
          <a:p>
            <a:pPr algn="ctr"/>
            <a:r>
              <a:rPr lang="en-US" sz="1400" dirty="0">
                <a:latin typeface="Calibri" panose="020F0502020204030204" pitchFamily="34" charset="0"/>
                <a:ea typeface="Calibri" panose="020F0502020204030204" pitchFamily="34" charset="0"/>
                <a:cs typeface="Calibri" panose="020F0502020204030204" pitchFamily="34" charset="0"/>
              </a:rPr>
              <a:t>🔻      🔻     🔻</a:t>
            </a:r>
            <a:br>
              <a:rPr lang="en-US" sz="1400" dirty="0">
                <a:latin typeface="Calibri" panose="020F0502020204030204" pitchFamily="34" charset="0"/>
                <a:ea typeface="Calibri" panose="020F0502020204030204" pitchFamily="34" charset="0"/>
                <a:cs typeface="Calibri" panose="020F0502020204030204" pitchFamily="34" charset="0"/>
              </a:rPr>
            </a:br>
            <a:r>
              <a:rPr lang="en-US" sz="1400" dirty="0">
                <a:latin typeface="Calibri" panose="020F0502020204030204" pitchFamily="34" charset="0"/>
                <a:ea typeface="Calibri" panose="020F0502020204030204" pitchFamily="34" charset="0"/>
                <a:cs typeface="Calibri" panose="020F0502020204030204" pitchFamily="34" charset="0"/>
              </a:rPr>
              <a:t>🇮🇱🤡 🇮🇱🤡 🇮🇱🤡</a:t>
            </a:r>
          </a:p>
        </p:txBody>
      </p:sp>
      <p:sp>
        <p:nvSpPr>
          <p:cNvPr id="37" name="TextBox 36">
            <a:extLst>
              <a:ext uri="{FF2B5EF4-FFF2-40B4-BE49-F238E27FC236}">
                <a16:creationId xmlns:a16="http://schemas.microsoft.com/office/drawing/2014/main" id="{280AEAEA-697A-515E-CBC9-E53309A0EC92}"/>
              </a:ext>
            </a:extLst>
          </p:cNvPr>
          <p:cNvSpPr txBox="1"/>
          <p:nvPr/>
        </p:nvSpPr>
        <p:spPr>
          <a:xfrm>
            <a:off x="2143790" y="3173595"/>
            <a:ext cx="972304" cy="738664"/>
          </a:xfrm>
          <a:prstGeom prst="rect">
            <a:avLst/>
          </a:prstGeom>
          <a:noFill/>
        </p:spPr>
        <p:txBody>
          <a:bodyPr wrap="square">
            <a:spAutoFit/>
          </a:bodyPr>
          <a:lstStyle/>
          <a:p>
            <a:pPr algn="ctr"/>
            <a:r>
              <a:rPr lang="en-US" sz="1400" dirty="0">
                <a:latin typeface="Calibri" panose="020F0502020204030204" pitchFamily="34" charset="0"/>
                <a:ea typeface="Calibri" panose="020F0502020204030204" pitchFamily="34" charset="0"/>
                <a:cs typeface="Calibri" panose="020F0502020204030204" pitchFamily="34" charset="0"/>
              </a:rPr>
              <a:t>🇵🇸✌️🇮🇩</a:t>
            </a:r>
            <a:br>
              <a:rPr lang="en-US" sz="1400" dirty="0">
                <a:latin typeface="Calibri" panose="020F0502020204030204" pitchFamily="34" charset="0"/>
                <a:ea typeface="Calibri" panose="020F0502020204030204" pitchFamily="34" charset="0"/>
                <a:cs typeface="Calibri" panose="020F0502020204030204" pitchFamily="34" charset="0"/>
              </a:rPr>
            </a:br>
            <a:r>
              <a:rPr lang="en-US" sz="1400" dirty="0">
                <a:latin typeface="Calibri" panose="020F0502020204030204" pitchFamily="34" charset="0"/>
                <a:ea typeface="Calibri" panose="020F0502020204030204" pitchFamily="34" charset="0"/>
                <a:cs typeface="Calibri" panose="020F0502020204030204" pitchFamily="34" charset="0"/>
              </a:rPr>
              <a:t>🔻</a:t>
            </a:r>
            <a:br>
              <a:rPr lang="en-US" sz="1400" dirty="0">
                <a:latin typeface="Calibri" panose="020F0502020204030204" pitchFamily="34" charset="0"/>
                <a:ea typeface="Calibri" panose="020F0502020204030204" pitchFamily="34" charset="0"/>
                <a:cs typeface="Calibri" panose="020F0502020204030204" pitchFamily="34" charset="0"/>
              </a:rPr>
            </a:br>
            <a:r>
              <a:rPr lang="en-US" sz="1400" dirty="0">
                <a:latin typeface="Calibri" panose="020F0502020204030204" pitchFamily="34" charset="0"/>
                <a:ea typeface="Calibri" panose="020F0502020204030204" pitchFamily="34" charset="0"/>
                <a:cs typeface="Calibri" panose="020F0502020204030204" pitchFamily="34" charset="0"/>
              </a:rPr>
              <a:t>🇮🇱</a:t>
            </a:r>
          </a:p>
        </p:txBody>
      </p:sp>
      <p:cxnSp>
        <p:nvCxnSpPr>
          <p:cNvPr id="43" name="Straight Connector 42">
            <a:extLst>
              <a:ext uri="{FF2B5EF4-FFF2-40B4-BE49-F238E27FC236}">
                <a16:creationId xmlns:a16="http://schemas.microsoft.com/office/drawing/2014/main" id="{4904867C-2958-2448-432E-F36CB6E78268}"/>
              </a:ext>
            </a:extLst>
          </p:cNvPr>
          <p:cNvCxnSpPr>
            <a:cxnSpLocks/>
          </p:cNvCxnSpPr>
          <p:nvPr/>
        </p:nvCxnSpPr>
        <p:spPr>
          <a:xfrm flipH="1">
            <a:off x="543960" y="2062747"/>
            <a:ext cx="11033776" cy="0"/>
          </a:xfrm>
          <a:prstGeom prst="line">
            <a:avLst/>
          </a:prstGeom>
          <a:ln w="19050"/>
        </p:spPr>
        <p:style>
          <a:lnRef idx="1">
            <a:schemeClr val="dk1"/>
          </a:lnRef>
          <a:fillRef idx="0">
            <a:schemeClr val="dk1"/>
          </a:fillRef>
          <a:effectRef idx="0">
            <a:schemeClr val="dk1"/>
          </a:effectRef>
          <a:fontRef idx="minor">
            <a:schemeClr val="tx1"/>
          </a:fontRef>
        </p:style>
      </p:cxnSp>
      <p:sp>
        <p:nvSpPr>
          <p:cNvPr id="5" name="TextBox 4">
            <a:extLst>
              <a:ext uri="{FF2B5EF4-FFF2-40B4-BE49-F238E27FC236}">
                <a16:creationId xmlns:a16="http://schemas.microsoft.com/office/drawing/2014/main" id="{5D4CD59C-2E55-6ED7-1051-BA701495CFC9}"/>
              </a:ext>
            </a:extLst>
          </p:cNvPr>
          <p:cNvSpPr txBox="1"/>
          <p:nvPr/>
        </p:nvSpPr>
        <p:spPr>
          <a:xfrm>
            <a:off x="787206" y="4620864"/>
            <a:ext cx="5015923" cy="738664"/>
          </a:xfrm>
          <a:prstGeom prst="rect">
            <a:avLst/>
          </a:prstGeom>
          <a:noFill/>
        </p:spPr>
        <p:txBody>
          <a:bodyPr wrap="square">
            <a:spAutoFit/>
          </a:bodyPr>
          <a:lstStyle/>
          <a:p>
            <a:r>
              <a:rPr lang="en-US" sz="1400" dirty="0">
                <a:latin typeface="Calibri" panose="020F0502020204030204" pitchFamily="34" charset="0"/>
                <a:ea typeface="Calibri" panose="020F0502020204030204" pitchFamily="34" charset="0"/>
                <a:cs typeface="Calibri" panose="020F0502020204030204" pitchFamily="34" charset="0"/>
              </a:rPr>
              <a:t>This is not true. Western media are spreading </a:t>
            </a:r>
            <a:r>
              <a:rPr lang="en-US" sz="1400" dirty="0" err="1">
                <a:latin typeface="Calibri" panose="020F0502020204030204" pitchFamily="34" charset="0"/>
                <a:ea typeface="Calibri" panose="020F0502020204030204" pitchFamily="34" charset="0"/>
                <a:cs typeface="Calibri" panose="020F0502020204030204" pitchFamily="34" charset="0"/>
              </a:rPr>
              <a:t>rumours</a:t>
            </a:r>
            <a:r>
              <a:rPr lang="en-US" sz="1400" dirty="0">
                <a:latin typeface="Calibri" panose="020F0502020204030204" pitchFamily="34" charset="0"/>
                <a:ea typeface="Calibri" panose="020F0502020204030204" pitchFamily="34" charset="0"/>
                <a:cs typeface="Calibri" panose="020F0502020204030204" pitchFamily="34" charset="0"/>
              </a:rPr>
              <a:t> against Palestine. Can you give me a proof that Hamas warriors killing babies????</a:t>
            </a:r>
          </a:p>
        </p:txBody>
      </p:sp>
      <p:sp>
        <p:nvSpPr>
          <p:cNvPr id="4" name="TextBox 3">
            <a:extLst>
              <a:ext uri="{FF2B5EF4-FFF2-40B4-BE49-F238E27FC236}">
                <a16:creationId xmlns:a16="http://schemas.microsoft.com/office/drawing/2014/main" id="{C7C9DB56-93F4-2833-5AAF-BC6C2AB9C9D5}"/>
              </a:ext>
            </a:extLst>
          </p:cNvPr>
          <p:cNvSpPr txBox="1"/>
          <p:nvPr/>
        </p:nvSpPr>
        <p:spPr>
          <a:xfrm>
            <a:off x="768190" y="4125247"/>
            <a:ext cx="4694412" cy="423449"/>
          </a:xfrm>
          <a:prstGeom prst="rect">
            <a:avLst/>
          </a:prstGeom>
          <a:noFill/>
        </p:spPr>
        <p:txBody>
          <a:bodyPr wrap="square">
            <a:spAutoFit/>
          </a:bodyPr>
          <a:lstStyle/>
          <a:p>
            <a:pPr>
              <a:lnSpc>
                <a:spcPct val="150000"/>
              </a:lnSpc>
            </a:pPr>
            <a:r>
              <a:rPr lang="en-US" sz="1600" b="1" dirty="0">
                <a:latin typeface="Calibri" panose="020F0502020204030204" pitchFamily="34" charset="0"/>
                <a:ea typeface="Calibri" panose="020F0502020204030204" pitchFamily="34" charset="0"/>
                <a:cs typeface="Calibri" panose="020F0502020204030204" pitchFamily="34" charset="0"/>
              </a:rPr>
              <a:t>ABSA reveals Potential Support Terrorism and Denial</a:t>
            </a:r>
          </a:p>
        </p:txBody>
      </p:sp>
      <p:sp>
        <p:nvSpPr>
          <p:cNvPr id="8" name="TextBox 7">
            <a:extLst>
              <a:ext uri="{FF2B5EF4-FFF2-40B4-BE49-F238E27FC236}">
                <a16:creationId xmlns:a16="http://schemas.microsoft.com/office/drawing/2014/main" id="{E99FCD8B-A145-6F6F-8C3D-93C4DC7FDA1C}"/>
              </a:ext>
            </a:extLst>
          </p:cNvPr>
          <p:cNvSpPr txBox="1"/>
          <p:nvPr/>
        </p:nvSpPr>
        <p:spPr>
          <a:xfrm>
            <a:off x="796979" y="2115714"/>
            <a:ext cx="3408873" cy="423449"/>
          </a:xfrm>
          <a:prstGeom prst="rect">
            <a:avLst/>
          </a:prstGeom>
          <a:noFill/>
        </p:spPr>
        <p:txBody>
          <a:bodyPr wrap="square">
            <a:spAutoFit/>
          </a:bodyPr>
          <a:lstStyle/>
          <a:p>
            <a:pPr>
              <a:lnSpc>
                <a:spcPct val="150000"/>
              </a:lnSpc>
            </a:pPr>
            <a:r>
              <a:rPr lang="en-US" sz="1600" b="1" dirty="0">
                <a:latin typeface="Calibri" panose="020F0502020204030204" pitchFamily="34" charset="0"/>
                <a:ea typeface="Calibri" panose="020F0502020204030204" pitchFamily="34" charset="0"/>
                <a:cs typeface="Calibri" panose="020F0502020204030204" pitchFamily="34" charset="0"/>
              </a:rPr>
              <a:t>Semiotic Markers as Visual Amplifiers</a:t>
            </a:r>
            <a:endParaRPr lang="en-US" sz="1600" dirty="0">
              <a:latin typeface="Calibri" panose="020F0502020204030204" pitchFamily="34" charset="0"/>
              <a:ea typeface="Calibri" panose="020F0502020204030204" pitchFamily="34" charset="0"/>
              <a:cs typeface="Calibri" panose="020F0502020204030204" pitchFamily="34" charset="0"/>
            </a:endParaRPr>
          </a:p>
        </p:txBody>
      </p:sp>
      <p:sp>
        <p:nvSpPr>
          <p:cNvPr id="11" name="TextBox 10">
            <a:extLst>
              <a:ext uri="{FF2B5EF4-FFF2-40B4-BE49-F238E27FC236}">
                <a16:creationId xmlns:a16="http://schemas.microsoft.com/office/drawing/2014/main" id="{F1422AD4-21B8-D610-4403-1918DD2800AB}"/>
              </a:ext>
            </a:extLst>
          </p:cNvPr>
          <p:cNvSpPr txBox="1"/>
          <p:nvPr/>
        </p:nvSpPr>
        <p:spPr>
          <a:xfrm>
            <a:off x="7114197" y="2152034"/>
            <a:ext cx="4387885" cy="423449"/>
          </a:xfrm>
          <a:prstGeom prst="rect">
            <a:avLst/>
          </a:prstGeom>
          <a:noFill/>
        </p:spPr>
        <p:txBody>
          <a:bodyPr wrap="square">
            <a:spAutoFit/>
          </a:bodyPr>
          <a:lstStyle/>
          <a:p>
            <a:pPr>
              <a:lnSpc>
                <a:spcPct val="150000"/>
              </a:lnSpc>
            </a:pPr>
            <a:r>
              <a:rPr lang="en-US" sz="1600" b="1" dirty="0">
                <a:latin typeface="Calibri" panose="020F0502020204030204" pitchFamily="34" charset="0"/>
                <a:ea typeface="Calibri" panose="020F0502020204030204" pitchFamily="34" charset="0"/>
                <a:cs typeface="Calibri" panose="020F0502020204030204" pitchFamily="34" charset="0"/>
              </a:rPr>
              <a:t>ABSA allows fine-grained Sentiment Analysis</a:t>
            </a:r>
          </a:p>
        </p:txBody>
      </p:sp>
      <p:sp>
        <p:nvSpPr>
          <p:cNvPr id="14" name="TextBox 13">
            <a:extLst>
              <a:ext uri="{FF2B5EF4-FFF2-40B4-BE49-F238E27FC236}">
                <a16:creationId xmlns:a16="http://schemas.microsoft.com/office/drawing/2014/main" id="{4E22934E-6FB7-FFEA-D157-F9DEB5E639AC}"/>
              </a:ext>
            </a:extLst>
          </p:cNvPr>
          <p:cNvSpPr txBox="1"/>
          <p:nvPr/>
        </p:nvSpPr>
        <p:spPr>
          <a:xfrm>
            <a:off x="7110859" y="2647326"/>
            <a:ext cx="4690279" cy="307777"/>
          </a:xfrm>
          <a:prstGeom prst="rect">
            <a:avLst/>
          </a:prstGeom>
          <a:noFill/>
        </p:spPr>
        <p:txBody>
          <a:bodyPr wrap="square">
            <a:spAutoFit/>
          </a:bodyPr>
          <a:lstStyle/>
          <a:p>
            <a:r>
              <a:rPr lang="en-US" sz="1400" dirty="0">
                <a:latin typeface="Calibri" panose="020F0502020204030204" pitchFamily="34" charset="0"/>
                <a:ea typeface="Calibri" panose="020F0502020204030204" pitchFamily="34" charset="0"/>
                <a:cs typeface="Calibri" panose="020F0502020204030204" pitchFamily="34" charset="0"/>
              </a:rPr>
              <a:t>Free Palestine from Hamas</a:t>
            </a:r>
          </a:p>
        </p:txBody>
      </p:sp>
      <p:sp>
        <p:nvSpPr>
          <p:cNvPr id="16" name="TextBox 15">
            <a:extLst>
              <a:ext uri="{FF2B5EF4-FFF2-40B4-BE49-F238E27FC236}">
                <a16:creationId xmlns:a16="http://schemas.microsoft.com/office/drawing/2014/main" id="{E57B10D2-FAB1-BF16-7FA0-4BEE8974E694}"/>
              </a:ext>
            </a:extLst>
          </p:cNvPr>
          <p:cNvSpPr txBox="1"/>
          <p:nvPr/>
        </p:nvSpPr>
        <p:spPr>
          <a:xfrm>
            <a:off x="7051037" y="4002077"/>
            <a:ext cx="4518737" cy="307777"/>
          </a:xfrm>
          <a:prstGeom prst="rect">
            <a:avLst/>
          </a:prstGeom>
          <a:noFill/>
        </p:spPr>
        <p:txBody>
          <a:bodyPr wrap="square">
            <a:spAutoFit/>
          </a:bodyPr>
          <a:lstStyle/>
          <a:p>
            <a:r>
              <a:rPr lang="en-US" sz="1400" dirty="0">
                <a:latin typeface="Calibri" panose="020F0502020204030204" pitchFamily="34" charset="0"/>
                <a:ea typeface="Calibri" panose="020F0502020204030204" pitchFamily="34" charset="0"/>
                <a:cs typeface="Calibri" panose="020F0502020204030204" pitchFamily="34" charset="0"/>
              </a:rPr>
              <a:t>Free pagers for Palestine</a:t>
            </a:r>
          </a:p>
        </p:txBody>
      </p:sp>
      <p:sp>
        <p:nvSpPr>
          <p:cNvPr id="18" name="TextBox 17">
            <a:extLst>
              <a:ext uri="{FF2B5EF4-FFF2-40B4-BE49-F238E27FC236}">
                <a16:creationId xmlns:a16="http://schemas.microsoft.com/office/drawing/2014/main" id="{403A6C3B-80A0-0456-4284-A5991B63ECEA}"/>
              </a:ext>
            </a:extLst>
          </p:cNvPr>
          <p:cNvSpPr txBox="1"/>
          <p:nvPr/>
        </p:nvSpPr>
        <p:spPr>
          <a:xfrm>
            <a:off x="6959765" y="5122006"/>
            <a:ext cx="4754715" cy="738664"/>
          </a:xfrm>
          <a:prstGeom prst="rect">
            <a:avLst/>
          </a:prstGeom>
          <a:noFill/>
        </p:spPr>
        <p:txBody>
          <a:bodyPr wrap="square">
            <a:spAutoFit/>
          </a:bodyPr>
          <a:lstStyle/>
          <a:p>
            <a:r>
              <a:rPr lang="en-US" sz="1400" dirty="0">
                <a:latin typeface="Calibri" panose="020F0502020204030204" pitchFamily="34" charset="0"/>
                <a:ea typeface="Calibri" panose="020F0502020204030204" pitchFamily="34" charset="0"/>
                <a:cs typeface="Calibri" panose="020F0502020204030204" pitchFamily="34" charset="0"/>
              </a:rPr>
              <a:t>There are plenty of Jewish people fighting for Palestinian independence, we should not conflate Jewish people with the genocidal state of Israel.</a:t>
            </a:r>
            <a:endParaRPr lang="en-US" sz="1050" dirty="0">
              <a:latin typeface="Calibri" panose="020F0502020204030204" pitchFamily="34" charset="0"/>
              <a:ea typeface="Calibri" panose="020F0502020204030204" pitchFamily="34" charset="0"/>
              <a:cs typeface="Calibri" panose="020F0502020204030204" pitchFamily="34" charset="0"/>
            </a:endParaRPr>
          </a:p>
        </p:txBody>
      </p:sp>
      <p:sp>
        <p:nvSpPr>
          <p:cNvPr id="20" name="TextBox 19">
            <a:extLst>
              <a:ext uri="{FF2B5EF4-FFF2-40B4-BE49-F238E27FC236}">
                <a16:creationId xmlns:a16="http://schemas.microsoft.com/office/drawing/2014/main" id="{05CDAB07-0D81-2584-3931-D7D3555807B1}"/>
              </a:ext>
            </a:extLst>
          </p:cNvPr>
          <p:cNvSpPr txBox="1"/>
          <p:nvPr/>
        </p:nvSpPr>
        <p:spPr>
          <a:xfrm>
            <a:off x="787206" y="5469881"/>
            <a:ext cx="5015923" cy="523220"/>
          </a:xfrm>
          <a:prstGeom prst="rect">
            <a:avLst/>
          </a:prstGeom>
          <a:noFill/>
        </p:spPr>
        <p:txBody>
          <a:bodyPr wrap="square">
            <a:spAutoFit/>
          </a:bodyPr>
          <a:lstStyle/>
          <a:p>
            <a:r>
              <a:rPr lang="en-US" sz="1400" dirty="0">
                <a:latin typeface="Calibri" panose="020F0502020204030204" pitchFamily="34" charset="0"/>
                <a:ea typeface="Calibri" panose="020F0502020204030204" pitchFamily="34" charset="0"/>
                <a:cs typeface="Calibri" panose="020F0502020204030204" pitchFamily="34" charset="0"/>
              </a:rPr>
              <a:t>I don't remember October 7 but </a:t>
            </a:r>
            <a:r>
              <a:rPr lang="en-US" sz="1400" dirty="0" err="1">
                <a:latin typeface="Calibri" panose="020F0502020204030204" pitchFamily="34" charset="0"/>
                <a:ea typeface="Calibri" panose="020F0502020204030204" pitchFamily="34" charset="0"/>
                <a:cs typeface="Calibri" panose="020F0502020204030204" pitchFamily="34" charset="0"/>
              </a:rPr>
              <a:t>i</a:t>
            </a:r>
            <a:r>
              <a:rPr lang="en-US" sz="1400" dirty="0">
                <a:latin typeface="Calibri" panose="020F0502020204030204" pitchFamily="34" charset="0"/>
                <a:ea typeface="Calibri" panose="020F0502020204030204" pitchFamily="34" charset="0"/>
                <a:cs typeface="Calibri" panose="020F0502020204030204" pitchFamily="34" charset="0"/>
              </a:rPr>
              <a:t> do remember 75 years of murder of </a:t>
            </a:r>
            <a:r>
              <a:rPr lang="en-US" sz="1400" dirty="0" err="1">
                <a:latin typeface="Calibri" panose="020F0502020204030204" pitchFamily="34" charset="0"/>
                <a:ea typeface="Calibri" panose="020F0502020204030204" pitchFamily="34" charset="0"/>
                <a:cs typeface="Calibri" panose="020F0502020204030204" pitchFamily="34" charset="0"/>
              </a:rPr>
              <a:t>palestinians</a:t>
            </a:r>
            <a:endParaRPr lang="en-US" sz="1400" dirty="0">
              <a:latin typeface="Calibri" panose="020F0502020204030204" pitchFamily="34" charset="0"/>
              <a:ea typeface="Calibri" panose="020F0502020204030204" pitchFamily="34" charset="0"/>
              <a:cs typeface="Calibri" panose="020F0502020204030204" pitchFamily="34" charset="0"/>
            </a:endParaRPr>
          </a:p>
        </p:txBody>
      </p:sp>
      <p:sp>
        <p:nvSpPr>
          <p:cNvPr id="17" name="Rectangle 6">
            <a:extLst>
              <a:ext uri="{FF2B5EF4-FFF2-40B4-BE49-F238E27FC236}">
                <a16:creationId xmlns:a16="http://schemas.microsoft.com/office/drawing/2014/main" id="{D5A9327A-085E-CB14-369F-0BE98396D329}"/>
              </a:ext>
            </a:extLst>
          </p:cNvPr>
          <p:cNvSpPr>
            <a:spLocks noChangeArrowheads="1"/>
          </p:cNvSpPr>
          <p:nvPr/>
        </p:nvSpPr>
        <p:spPr bwMode="auto">
          <a:xfrm>
            <a:off x="390862" y="3377655"/>
            <a:ext cx="44738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sz="1400" dirty="0">
                <a:latin typeface="Calibri" panose="020F0502020204030204" pitchFamily="34" charset="0"/>
                <a:cs typeface="Calibri" panose="020F0502020204030204" pitchFamily="34" charset="0"/>
              </a:rPr>
              <a:t>(2)</a:t>
            </a:r>
          </a:p>
        </p:txBody>
      </p:sp>
      <p:sp>
        <p:nvSpPr>
          <p:cNvPr id="19" name="Rectangle 6">
            <a:extLst>
              <a:ext uri="{FF2B5EF4-FFF2-40B4-BE49-F238E27FC236}">
                <a16:creationId xmlns:a16="http://schemas.microsoft.com/office/drawing/2014/main" id="{578BDC70-D27B-2FFD-11F8-D88541341DB8}"/>
              </a:ext>
            </a:extLst>
          </p:cNvPr>
          <p:cNvSpPr>
            <a:spLocks noChangeArrowheads="1"/>
          </p:cNvSpPr>
          <p:nvPr/>
        </p:nvSpPr>
        <p:spPr bwMode="auto">
          <a:xfrm>
            <a:off x="369915" y="4687345"/>
            <a:ext cx="44738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sz="1400" dirty="0">
                <a:latin typeface="Calibri" panose="020F0502020204030204" pitchFamily="34" charset="0"/>
                <a:cs typeface="Calibri" panose="020F0502020204030204" pitchFamily="34" charset="0"/>
              </a:rPr>
              <a:t>(3)</a:t>
            </a:r>
          </a:p>
        </p:txBody>
      </p:sp>
      <p:sp>
        <p:nvSpPr>
          <p:cNvPr id="24" name="Rectangle 6">
            <a:extLst>
              <a:ext uri="{FF2B5EF4-FFF2-40B4-BE49-F238E27FC236}">
                <a16:creationId xmlns:a16="http://schemas.microsoft.com/office/drawing/2014/main" id="{9814E07E-9802-41C0-5CE6-B54592D46BEE}"/>
              </a:ext>
            </a:extLst>
          </p:cNvPr>
          <p:cNvSpPr>
            <a:spLocks noChangeArrowheads="1"/>
          </p:cNvSpPr>
          <p:nvPr/>
        </p:nvSpPr>
        <p:spPr bwMode="auto">
          <a:xfrm>
            <a:off x="371283" y="5561824"/>
            <a:ext cx="43353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sz="1400" dirty="0">
                <a:latin typeface="Calibri" panose="020F0502020204030204" pitchFamily="34" charset="0"/>
                <a:cs typeface="Calibri" panose="020F0502020204030204" pitchFamily="34" charset="0"/>
              </a:rPr>
              <a:t>(4)</a:t>
            </a:r>
          </a:p>
        </p:txBody>
      </p:sp>
      <p:sp>
        <p:nvSpPr>
          <p:cNvPr id="25" name="Rectangle 6">
            <a:extLst>
              <a:ext uri="{FF2B5EF4-FFF2-40B4-BE49-F238E27FC236}">
                <a16:creationId xmlns:a16="http://schemas.microsoft.com/office/drawing/2014/main" id="{956D74EC-6A14-2AAE-F858-2761E4338B79}"/>
              </a:ext>
            </a:extLst>
          </p:cNvPr>
          <p:cNvSpPr>
            <a:spLocks noChangeArrowheads="1"/>
          </p:cNvSpPr>
          <p:nvPr/>
        </p:nvSpPr>
        <p:spPr bwMode="auto">
          <a:xfrm>
            <a:off x="6573485" y="2647326"/>
            <a:ext cx="39699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sz="1400" dirty="0">
                <a:latin typeface="Calibri" panose="020F0502020204030204" pitchFamily="34" charset="0"/>
                <a:cs typeface="Calibri" panose="020F0502020204030204" pitchFamily="34" charset="0"/>
              </a:rPr>
              <a:t>(5)</a:t>
            </a:r>
          </a:p>
        </p:txBody>
      </p:sp>
      <p:sp>
        <p:nvSpPr>
          <p:cNvPr id="26" name="Rectangle 6">
            <a:extLst>
              <a:ext uri="{FF2B5EF4-FFF2-40B4-BE49-F238E27FC236}">
                <a16:creationId xmlns:a16="http://schemas.microsoft.com/office/drawing/2014/main" id="{B29148D7-2E78-279B-CCFB-CC45FA01854A}"/>
              </a:ext>
            </a:extLst>
          </p:cNvPr>
          <p:cNvSpPr>
            <a:spLocks noChangeArrowheads="1"/>
          </p:cNvSpPr>
          <p:nvPr/>
        </p:nvSpPr>
        <p:spPr bwMode="auto">
          <a:xfrm>
            <a:off x="6605077" y="3997256"/>
            <a:ext cx="54733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sz="1400" dirty="0">
                <a:latin typeface="Calibri" panose="020F0502020204030204" pitchFamily="34" charset="0"/>
                <a:cs typeface="Calibri" panose="020F0502020204030204" pitchFamily="34" charset="0"/>
              </a:rPr>
              <a:t>(6)</a:t>
            </a:r>
          </a:p>
        </p:txBody>
      </p:sp>
      <p:sp>
        <p:nvSpPr>
          <p:cNvPr id="29" name="Rectangle 6">
            <a:extLst>
              <a:ext uri="{FF2B5EF4-FFF2-40B4-BE49-F238E27FC236}">
                <a16:creationId xmlns:a16="http://schemas.microsoft.com/office/drawing/2014/main" id="{1C247704-55DE-7484-CAF8-4C676EB232D4}"/>
              </a:ext>
            </a:extLst>
          </p:cNvPr>
          <p:cNvSpPr>
            <a:spLocks noChangeArrowheads="1"/>
          </p:cNvSpPr>
          <p:nvPr/>
        </p:nvSpPr>
        <p:spPr bwMode="auto">
          <a:xfrm>
            <a:off x="6561293" y="5319710"/>
            <a:ext cx="51769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sz="1400" dirty="0">
                <a:latin typeface="Calibri" panose="020F0502020204030204" pitchFamily="34" charset="0"/>
                <a:cs typeface="Calibri" panose="020F0502020204030204" pitchFamily="34" charset="0"/>
              </a:rPr>
              <a:t>(7)</a:t>
            </a:r>
          </a:p>
        </p:txBody>
      </p:sp>
      <p:sp>
        <p:nvSpPr>
          <p:cNvPr id="6" name="TextBox 5">
            <a:extLst>
              <a:ext uri="{FF2B5EF4-FFF2-40B4-BE49-F238E27FC236}">
                <a16:creationId xmlns:a16="http://schemas.microsoft.com/office/drawing/2014/main" id="{FB852622-DC57-CCF5-6739-30671FF892F2}"/>
              </a:ext>
            </a:extLst>
          </p:cNvPr>
          <p:cNvSpPr txBox="1"/>
          <p:nvPr/>
        </p:nvSpPr>
        <p:spPr>
          <a:xfrm>
            <a:off x="7005052" y="3444623"/>
            <a:ext cx="4976647" cy="423449"/>
          </a:xfrm>
          <a:prstGeom prst="rect">
            <a:avLst/>
          </a:prstGeom>
          <a:noFill/>
        </p:spPr>
        <p:txBody>
          <a:bodyPr wrap="square">
            <a:spAutoFit/>
          </a:bodyPr>
          <a:lstStyle/>
          <a:p>
            <a:pPr>
              <a:lnSpc>
                <a:spcPct val="150000"/>
              </a:lnSpc>
            </a:pPr>
            <a:r>
              <a:rPr lang="en-US" sz="1600" b="1" dirty="0">
                <a:latin typeface="Calibri" panose="020F0502020204030204" pitchFamily="34" charset="0"/>
                <a:ea typeface="Calibri" panose="020F0502020204030204" pitchFamily="34" charset="0"/>
                <a:cs typeface="Calibri" panose="020F0502020204030204" pitchFamily="34" charset="0"/>
              </a:rPr>
              <a:t>Conceptual Ambiguity increases risks of false-positives </a:t>
            </a:r>
          </a:p>
        </p:txBody>
      </p:sp>
      <p:sp>
        <p:nvSpPr>
          <p:cNvPr id="7" name="TextBox 6">
            <a:extLst>
              <a:ext uri="{FF2B5EF4-FFF2-40B4-BE49-F238E27FC236}">
                <a16:creationId xmlns:a16="http://schemas.microsoft.com/office/drawing/2014/main" id="{045BD848-60A0-A124-AC04-6A9E92A10A12}"/>
              </a:ext>
            </a:extLst>
          </p:cNvPr>
          <p:cNvSpPr txBox="1"/>
          <p:nvPr/>
        </p:nvSpPr>
        <p:spPr>
          <a:xfrm>
            <a:off x="7005339" y="4632703"/>
            <a:ext cx="4976647" cy="423449"/>
          </a:xfrm>
          <a:prstGeom prst="rect">
            <a:avLst/>
          </a:prstGeom>
          <a:noFill/>
        </p:spPr>
        <p:txBody>
          <a:bodyPr wrap="square">
            <a:spAutoFit/>
          </a:bodyPr>
          <a:lstStyle/>
          <a:p>
            <a:pPr>
              <a:lnSpc>
                <a:spcPct val="150000"/>
              </a:lnSpc>
            </a:pPr>
            <a:r>
              <a:rPr lang="en-US" sz="1600" b="1" dirty="0">
                <a:latin typeface="Calibri" panose="020F0502020204030204" pitchFamily="34" charset="0"/>
                <a:ea typeface="Calibri" panose="020F0502020204030204" pitchFamily="34" charset="0"/>
                <a:cs typeface="Calibri" panose="020F0502020204030204" pitchFamily="34" charset="0"/>
              </a:rPr>
              <a:t>Selective Approval</a:t>
            </a:r>
          </a:p>
        </p:txBody>
      </p:sp>
    </p:spTree>
    <p:extLst>
      <p:ext uri="{BB962C8B-B14F-4D97-AF65-F5344CB8AC3E}">
        <p14:creationId xmlns:p14="http://schemas.microsoft.com/office/powerpoint/2010/main" val="29786088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left)">
                                      <p:cBhvr>
                                        <p:cTn id="7" dur="500"/>
                                        <p:tgtEl>
                                          <p:spTgt spid="28"/>
                                        </p:tgtEl>
                                      </p:cBhvr>
                                    </p:animEffect>
                                  </p:childTnLst>
                                </p:cTn>
                              </p:par>
                              <p:par>
                                <p:cTn id="8" presetID="22" presetClass="entr" presetSubtype="8" fill="hold"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wipe(left)">
                                      <p:cBhvr>
                                        <p:cTn id="10" dur="500"/>
                                        <p:tgtEl>
                                          <p:spTgt spid="27"/>
                                        </p:tgtEl>
                                      </p:cBhvr>
                                    </p:animEffect>
                                  </p:childTnLst>
                                </p:cTn>
                              </p:par>
                            </p:childTnLst>
                          </p:cTn>
                        </p:par>
                        <p:par>
                          <p:cTn id="11" fill="hold">
                            <p:stCondLst>
                              <p:cond delay="500"/>
                            </p:stCondLst>
                            <p:childTnLst>
                              <p:par>
                                <p:cTn id="12" presetID="22" presetClass="entr" presetSubtype="8" fill="hold" grpId="0" nodeType="afterEffect">
                                  <p:stCondLst>
                                    <p:cond delay="0"/>
                                  </p:stCondLst>
                                  <p:childTnLst>
                                    <p:set>
                                      <p:cBhvr>
                                        <p:cTn id="13" dur="1" fill="hold">
                                          <p:stCondLst>
                                            <p:cond delay="0"/>
                                          </p:stCondLst>
                                        </p:cTn>
                                        <p:tgtEl>
                                          <p:spTgt spid="37"/>
                                        </p:tgtEl>
                                        <p:attrNameLst>
                                          <p:attrName>style.visibility</p:attrName>
                                        </p:attrNameLst>
                                      </p:cBhvr>
                                      <p:to>
                                        <p:strVal val="visible"/>
                                      </p:to>
                                    </p:set>
                                    <p:animEffect transition="in" filter="wipe(left)">
                                      <p:cBhvr>
                                        <p:cTn id="14" dur="500"/>
                                        <p:tgtEl>
                                          <p:spTgt spid="37"/>
                                        </p:tgtEl>
                                      </p:cBhvr>
                                    </p:animEffect>
                                  </p:childTnLst>
                                </p:cTn>
                              </p:par>
                              <p:par>
                                <p:cTn id="15" presetID="22" presetClass="entr" presetSubtype="8" fill="hold" grpId="0" nodeType="withEffect">
                                  <p:stCondLst>
                                    <p:cond delay="0"/>
                                  </p:stCondLst>
                                  <p:childTnLst>
                                    <p:set>
                                      <p:cBhvr>
                                        <p:cTn id="16" dur="1" fill="hold">
                                          <p:stCondLst>
                                            <p:cond delay="0"/>
                                          </p:stCondLst>
                                        </p:cTn>
                                        <p:tgtEl>
                                          <p:spTgt spid="32"/>
                                        </p:tgtEl>
                                        <p:attrNameLst>
                                          <p:attrName>style.visibility</p:attrName>
                                        </p:attrNameLst>
                                      </p:cBhvr>
                                      <p:to>
                                        <p:strVal val="visible"/>
                                      </p:to>
                                    </p:set>
                                    <p:animEffect transition="in" filter="wipe(left)">
                                      <p:cBhvr>
                                        <p:cTn id="17" dur="500"/>
                                        <p:tgtEl>
                                          <p:spTgt spid="32"/>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wipe(left)">
                                      <p:cBhvr>
                                        <p:cTn id="20" dur="500"/>
                                        <p:tgtEl>
                                          <p:spTgt spid="17"/>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tgtEl>
                                        <p:attrNameLst>
                                          <p:attrName>style.visibility</p:attrName>
                                        </p:attrNameLst>
                                      </p:cBhvr>
                                      <p:to>
                                        <p:strVal val="visible"/>
                                      </p:to>
                                    </p:set>
                                  </p:childTnLst>
                                </p:cTn>
                              </p:par>
                            </p:childTnLst>
                          </p:cTn>
                        </p:par>
                        <p:par>
                          <p:cTn id="25" fill="hold">
                            <p:stCondLst>
                              <p:cond delay="0"/>
                            </p:stCondLst>
                            <p:childTnLst>
                              <p:par>
                                <p:cTn id="26" presetID="22" presetClass="entr" presetSubtype="8" fill="hold" grpId="0" nodeType="after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wipe(left)">
                                      <p:cBhvr>
                                        <p:cTn id="28" dur="500"/>
                                        <p:tgtEl>
                                          <p:spTgt spid="19"/>
                                        </p:tgtEl>
                                      </p:cBhvr>
                                    </p:animEffect>
                                  </p:childTnLst>
                                </p:cTn>
                              </p:par>
                              <p:par>
                                <p:cTn id="29" presetID="22" presetClass="entr" presetSubtype="8" fill="hold" grpId="0" nodeType="with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wipe(left)">
                                      <p:cBhvr>
                                        <p:cTn id="31" dur="500"/>
                                        <p:tgtEl>
                                          <p:spTgt spid="5"/>
                                        </p:tgtEl>
                                      </p:cBhvr>
                                    </p:animEffect>
                                  </p:childTnLst>
                                </p:cTn>
                              </p:par>
                            </p:childTnLst>
                          </p:cTn>
                        </p:par>
                        <p:par>
                          <p:cTn id="32" fill="hold">
                            <p:stCondLst>
                              <p:cond delay="500"/>
                            </p:stCondLst>
                            <p:childTnLst>
                              <p:par>
                                <p:cTn id="33" presetID="22" presetClass="entr" presetSubtype="8" fill="hold" grpId="0" nodeType="afterEffect">
                                  <p:stCondLst>
                                    <p:cond delay="0"/>
                                  </p:stCondLst>
                                  <p:childTnLst>
                                    <p:set>
                                      <p:cBhvr>
                                        <p:cTn id="34" dur="1" fill="hold">
                                          <p:stCondLst>
                                            <p:cond delay="0"/>
                                          </p:stCondLst>
                                        </p:cTn>
                                        <p:tgtEl>
                                          <p:spTgt spid="24"/>
                                        </p:tgtEl>
                                        <p:attrNameLst>
                                          <p:attrName>style.visibility</p:attrName>
                                        </p:attrNameLst>
                                      </p:cBhvr>
                                      <p:to>
                                        <p:strVal val="visible"/>
                                      </p:to>
                                    </p:set>
                                    <p:animEffect transition="in" filter="wipe(left)">
                                      <p:cBhvr>
                                        <p:cTn id="35" dur="500"/>
                                        <p:tgtEl>
                                          <p:spTgt spid="24"/>
                                        </p:tgtEl>
                                      </p:cBhvr>
                                    </p:animEffect>
                                  </p:childTnLst>
                                </p:cTn>
                              </p:par>
                              <p:par>
                                <p:cTn id="36" presetID="22" presetClass="entr" presetSubtype="8" fill="hold" grpId="0" nodeType="withEffect">
                                  <p:stCondLst>
                                    <p:cond delay="0"/>
                                  </p:stCondLst>
                                  <p:childTnLst>
                                    <p:set>
                                      <p:cBhvr>
                                        <p:cTn id="37" dur="1" fill="hold">
                                          <p:stCondLst>
                                            <p:cond delay="0"/>
                                          </p:stCondLst>
                                        </p:cTn>
                                        <p:tgtEl>
                                          <p:spTgt spid="20"/>
                                        </p:tgtEl>
                                        <p:attrNameLst>
                                          <p:attrName>style.visibility</p:attrName>
                                        </p:attrNameLst>
                                      </p:cBhvr>
                                      <p:to>
                                        <p:strVal val="visible"/>
                                      </p:to>
                                    </p:set>
                                    <p:animEffect transition="in" filter="wipe(left)">
                                      <p:cBhvr>
                                        <p:cTn id="38" dur="500"/>
                                        <p:tgtEl>
                                          <p:spTgt spid="20"/>
                                        </p:tgtEl>
                                      </p:cBhvr>
                                    </p:animEffec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1"/>
                                        </p:tgtEl>
                                        <p:attrNameLst>
                                          <p:attrName>style.visibility</p:attrName>
                                        </p:attrNameLst>
                                      </p:cBhvr>
                                      <p:to>
                                        <p:strVal val="visible"/>
                                      </p:to>
                                    </p:set>
                                  </p:childTnLst>
                                </p:cTn>
                              </p:par>
                            </p:childTnLst>
                          </p:cTn>
                        </p:par>
                        <p:par>
                          <p:cTn id="43" fill="hold">
                            <p:stCondLst>
                              <p:cond delay="0"/>
                            </p:stCondLst>
                            <p:childTnLst>
                              <p:par>
                                <p:cTn id="44" presetID="22" presetClass="entr" presetSubtype="8" fill="hold" grpId="0" nodeType="afterEffect">
                                  <p:stCondLst>
                                    <p:cond delay="0"/>
                                  </p:stCondLst>
                                  <p:childTnLst>
                                    <p:set>
                                      <p:cBhvr>
                                        <p:cTn id="45" dur="1" fill="hold">
                                          <p:stCondLst>
                                            <p:cond delay="0"/>
                                          </p:stCondLst>
                                        </p:cTn>
                                        <p:tgtEl>
                                          <p:spTgt spid="25"/>
                                        </p:tgtEl>
                                        <p:attrNameLst>
                                          <p:attrName>style.visibility</p:attrName>
                                        </p:attrNameLst>
                                      </p:cBhvr>
                                      <p:to>
                                        <p:strVal val="visible"/>
                                      </p:to>
                                    </p:set>
                                    <p:animEffect transition="in" filter="wipe(left)">
                                      <p:cBhvr>
                                        <p:cTn id="46" dur="500"/>
                                        <p:tgtEl>
                                          <p:spTgt spid="25"/>
                                        </p:tgtEl>
                                      </p:cBhvr>
                                    </p:animEffect>
                                  </p:childTnLst>
                                </p:cTn>
                              </p:par>
                              <p:par>
                                <p:cTn id="47" presetID="22" presetClass="entr" presetSubtype="8" fill="hold" grpId="0" nodeType="withEffect">
                                  <p:stCondLst>
                                    <p:cond delay="0"/>
                                  </p:stCondLst>
                                  <p:childTnLst>
                                    <p:set>
                                      <p:cBhvr>
                                        <p:cTn id="48" dur="1" fill="hold">
                                          <p:stCondLst>
                                            <p:cond delay="0"/>
                                          </p:stCondLst>
                                        </p:cTn>
                                        <p:tgtEl>
                                          <p:spTgt spid="14"/>
                                        </p:tgtEl>
                                        <p:attrNameLst>
                                          <p:attrName>style.visibility</p:attrName>
                                        </p:attrNameLst>
                                      </p:cBhvr>
                                      <p:to>
                                        <p:strVal val="visible"/>
                                      </p:to>
                                    </p:set>
                                    <p:animEffect transition="in" filter="wipe(left)">
                                      <p:cBhvr>
                                        <p:cTn id="49" dur="500"/>
                                        <p:tgtEl>
                                          <p:spTgt spid="14"/>
                                        </p:tgtEl>
                                      </p:cBhvr>
                                    </p:animEffec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grpId="0" nodeType="clickEffect">
                                  <p:stCondLst>
                                    <p:cond delay="0"/>
                                  </p:stCondLst>
                                  <p:childTnLst>
                                    <p:set>
                                      <p:cBhvr>
                                        <p:cTn id="53" dur="1" fill="hold">
                                          <p:stCondLst>
                                            <p:cond delay="0"/>
                                          </p:stCondLst>
                                        </p:cTn>
                                        <p:tgtEl>
                                          <p:spTgt spid="6"/>
                                        </p:tgtEl>
                                        <p:attrNameLst>
                                          <p:attrName>style.visibility</p:attrName>
                                        </p:attrNameLst>
                                      </p:cBhvr>
                                      <p:to>
                                        <p:strVal val="visible"/>
                                      </p:to>
                                    </p:set>
                                  </p:childTnLst>
                                </p:cTn>
                              </p:par>
                              <p:par>
                                <p:cTn id="54" presetID="22" presetClass="entr" presetSubtype="8" fill="hold" grpId="0" nodeType="withEffect">
                                  <p:stCondLst>
                                    <p:cond delay="0"/>
                                  </p:stCondLst>
                                  <p:childTnLst>
                                    <p:set>
                                      <p:cBhvr>
                                        <p:cTn id="55" dur="1" fill="hold">
                                          <p:stCondLst>
                                            <p:cond delay="0"/>
                                          </p:stCondLst>
                                        </p:cTn>
                                        <p:tgtEl>
                                          <p:spTgt spid="16"/>
                                        </p:tgtEl>
                                        <p:attrNameLst>
                                          <p:attrName>style.visibility</p:attrName>
                                        </p:attrNameLst>
                                      </p:cBhvr>
                                      <p:to>
                                        <p:strVal val="visible"/>
                                      </p:to>
                                    </p:set>
                                    <p:animEffect transition="in" filter="wipe(left)">
                                      <p:cBhvr>
                                        <p:cTn id="56" dur="500"/>
                                        <p:tgtEl>
                                          <p:spTgt spid="16"/>
                                        </p:tgtEl>
                                      </p:cBhvr>
                                    </p:animEffect>
                                  </p:childTnLst>
                                </p:cTn>
                              </p:par>
                            </p:childTnLst>
                          </p:cTn>
                        </p:par>
                        <p:par>
                          <p:cTn id="57" fill="hold">
                            <p:stCondLst>
                              <p:cond delay="500"/>
                            </p:stCondLst>
                            <p:childTnLst>
                              <p:par>
                                <p:cTn id="58" presetID="22" presetClass="entr" presetSubtype="8" fill="hold" grpId="0" nodeType="afterEffect">
                                  <p:stCondLst>
                                    <p:cond delay="0"/>
                                  </p:stCondLst>
                                  <p:childTnLst>
                                    <p:set>
                                      <p:cBhvr>
                                        <p:cTn id="59" dur="1" fill="hold">
                                          <p:stCondLst>
                                            <p:cond delay="0"/>
                                          </p:stCondLst>
                                        </p:cTn>
                                        <p:tgtEl>
                                          <p:spTgt spid="26"/>
                                        </p:tgtEl>
                                        <p:attrNameLst>
                                          <p:attrName>style.visibility</p:attrName>
                                        </p:attrNameLst>
                                      </p:cBhvr>
                                      <p:to>
                                        <p:strVal val="visible"/>
                                      </p:to>
                                    </p:set>
                                    <p:animEffect transition="in" filter="wipe(left)">
                                      <p:cBhvr>
                                        <p:cTn id="60" dur="500"/>
                                        <p:tgtEl>
                                          <p:spTgt spid="26"/>
                                        </p:tgtEl>
                                      </p:cBhvr>
                                    </p:animEffec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7"/>
                                        </p:tgtEl>
                                        <p:attrNameLst>
                                          <p:attrName>style.visibility</p:attrName>
                                        </p:attrNameLst>
                                      </p:cBhvr>
                                      <p:to>
                                        <p:strVal val="visible"/>
                                      </p:to>
                                    </p:set>
                                  </p:childTnLst>
                                </p:cTn>
                              </p:par>
                            </p:childTnLst>
                          </p:cTn>
                        </p:par>
                        <p:par>
                          <p:cTn id="65" fill="hold">
                            <p:stCondLst>
                              <p:cond delay="0"/>
                            </p:stCondLst>
                            <p:childTnLst>
                              <p:par>
                                <p:cTn id="66" presetID="22" presetClass="entr" presetSubtype="8" fill="hold" grpId="0" nodeType="afterEffect">
                                  <p:stCondLst>
                                    <p:cond delay="0"/>
                                  </p:stCondLst>
                                  <p:childTnLst>
                                    <p:set>
                                      <p:cBhvr>
                                        <p:cTn id="67" dur="1" fill="hold">
                                          <p:stCondLst>
                                            <p:cond delay="0"/>
                                          </p:stCondLst>
                                        </p:cTn>
                                        <p:tgtEl>
                                          <p:spTgt spid="29"/>
                                        </p:tgtEl>
                                        <p:attrNameLst>
                                          <p:attrName>style.visibility</p:attrName>
                                        </p:attrNameLst>
                                      </p:cBhvr>
                                      <p:to>
                                        <p:strVal val="visible"/>
                                      </p:to>
                                    </p:set>
                                    <p:animEffect transition="in" filter="wipe(left)">
                                      <p:cBhvr>
                                        <p:cTn id="68" dur="500"/>
                                        <p:tgtEl>
                                          <p:spTgt spid="29"/>
                                        </p:tgtEl>
                                      </p:cBhvr>
                                    </p:animEffect>
                                  </p:childTnLst>
                                </p:cTn>
                              </p:par>
                              <p:par>
                                <p:cTn id="69" presetID="22" presetClass="entr" presetSubtype="8" fill="hold" grpId="0" nodeType="withEffect">
                                  <p:stCondLst>
                                    <p:cond delay="0"/>
                                  </p:stCondLst>
                                  <p:childTnLst>
                                    <p:set>
                                      <p:cBhvr>
                                        <p:cTn id="70" dur="1" fill="hold">
                                          <p:stCondLst>
                                            <p:cond delay="0"/>
                                          </p:stCondLst>
                                        </p:cTn>
                                        <p:tgtEl>
                                          <p:spTgt spid="18"/>
                                        </p:tgtEl>
                                        <p:attrNameLst>
                                          <p:attrName>style.visibility</p:attrName>
                                        </p:attrNameLst>
                                      </p:cBhvr>
                                      <p:to>
                                        <p:strVal val="visible"/>
                                      </p:to>
                                    </p:set>
                                    <p:animEffect transition="in" filter="wipe(left)">
                                      <p:cBhvr>
                                        <p:cTn id="71"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32" grpId="0"/>
      <p:bldP spid="37" grpId="0"/>
      <p:bldP spid="5" grpId="0"/>
      <p:bldP spid="4" grpId="0"/>
      <p:bldP spid="11" grpId="0"/>
      <p:bldP spid="14" grpId="0"/>
      <p:bldP spid="16" grpId="0"/>
      <p:bldP spid="18" grpId="0"/>
      <p:bldP spid="20" grpId="0"/>
      <p:bldP spid="17" grpId="0"/>
      <p:bldP spid="19" grpId="0"/>
      <p:bldP spid="24" grpId="0"/>
      <p:bldP spid="25" grpId="0"/>
      <p:bldP spid="26" grpId="0"/>
      <p:bldP spid="29" grpId="0"/>
      <p:bldP spid="6" grpId="0"/>
      <p:bldP spid="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extShape 1"/>
          <p:cNvSpPr txBox="1"/>
          <p:nvPr/>
        </p:nvSpPr>
        <p:spPr>
          <a:xfrm>
            <a:off x="1524602" y="5051169"/>
            <a:ext cx="9393883" cy="1227716"/>
          </a:xfrm>
          <a:prstGeom prst="rect">
            <a:avLst/>
          </a:prstGeom>
          <a:solidFill>
            <a:srgbClr val="8A0000"/>
          </a:solidFill>
          <a:ln>
            <a:noFill/>
          </a:ln>
        </p:spPr>
        <p:txBody>
          <a:bodyPr anchor="ctr">
            <a:normAutofit/>
          </a:bodyPr>
          <a:lstStyle/>
          <a:p>
            <a:r>
              <a:rPr lang="en-US" sz="36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Thanks for your attention!</a:t>
            </a:r>
            <a:endParaRPr lang="en-US" sz="3600" b="1" strike="noStrike" spc="-1" dirty="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sp>
        <p:nvSpPr>
          <p:cNvPr id="2" name="Datumsplatzhalter 2">
            <a:extLst>
              <a:ext uri="{FF2B5EF4-FFF2-40B4-BE49-F238E27FC236}">
                <a16:creationId xmlns:a16="http://schemas.microsoft.com/office/drawing/2014/main" id="{F7ACAD69-476C-C119-DC25-5DF738AF5EB1}"/>
              </a:ext>
            </a:extLst>
          </p:cNvPr>
          <p:cNvSpPr txBox="1">
            <a:spLocks/>
          </p:cNvSpPr>
          <p:nvPr/>
        </p:nvSpPr>
        <p:spPr>
          <a:xfrm>
            <a:off x="10918485" y="6519446"/>
            <a:ext cx="1393739" cy="338554"/>
          </a:xfrm>
          <a:prstGeom prst="rect">
            <a:avLst/>
          </a:prstGeom>
        </p:spPr>
        <p:txBody>
          <a:bodyPr/>
          <a:lstStyle>
            <a:defPPr>
              <a:defRPr lang="en-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97B7760-F5AD-4DEC-ADC8-AB543C1172F4}" type="datetime1">
              <a:rPr lang="de-DE" sz="1400" smtClean="0">
                <a:solidFill>
                  <a:schemeClr val="bg1"/>
                </a:solidFill>
              </a:rPr>
              <a:pPr/>
              <a:t>25.08.2025</a:t>
            </a:fld>
            <a:endParaRPr lang="de-DE" sz="1400">
              <a:solidFill>
                <a:schemeClr val="bg1"/>
              </a:solidFill>
            </a:endParaRPr>
          </a:p>
        </p:txBody>
      </p:sp>
      <p:sp>
        <p:nvSpPr>
          <p:cNvPr id="3" name="TextBox 2">
            <a:extLst>
              <a:ext uri="{FF2B5EF4-FFF2-40B4-BE49-F238E27FC236}">
                <a16:creationId xmlns:a16="http://schemas.microsoft.com/office/drawing/2014/main" id="{B0C40E0B-B440-D3F3-FBD7-A9D8C1540BE3}"/>
              </a:ext>
            </a:extLst>
          </p:cNvPr>
          <p:cNvSpPr txBox="1"/>
          <p:nvPr/>
        </p:nvSpPr>
        <p:spPr>
          <a:xfrm>
            <a:off x="8153331" y="5187973"/>
            <a:ext cx="2514067" cy="954107"/>
          </a:xfrm>
          <a:prstGeom prst="rect">
            <a:avLst/>
          </a:prstGeom>
          <a:solidFill>
            <a:srgbClr val="690304"/>
          </a:solidFill>
          <a:ln>
            <a:solidFill>
              <a:schemeClr val="bg1"/>
            </a:solidFill>
            <a:prstDash val="dash"/>
          </a:ln>
        </p:spPr>
        <p:txBody>
          <a:bodyPr wrap="square">
            <a:spAutoFit/>
          </a:bodyPr>
          <a:lstStyle/>
          <a:p>
            <a:pPr algn="r"/>
            <a:r>
              <a:rPr lang="en-GB" sz="1400" b="1" dirty="0">
                <a:solidFill>
                  <a:schemeClr val="bg1"/>
                </a:solidFill>
                <a:latin typeface="Calibri" panose="020F0502020204030204" pitchFamily="34" charset="0"/>
                <a:ea typeface="Calibri" panose="020F0502020204030204" pitchFamily="34" charset="0"/>
                <a:cs typeface="Calibri" panose="020F0502020204030204" pitchFamily="34" charset="0"/>
              </a:rPr>
              <a:t>Dr. Daniel Miehling</a:t>
            </a:r>
            <a:endParaRPr lang="en-GB" sz="1400"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pPr algn="r"/>
            <a:r>
              <a:rPr lang="en-GB" sz="1400" dirty="0">
                <a:solidFill>
                  <a:schemeClr val="bg1"/>
                </a:solidFill>
                <a:latin typeface="Calibri" panose="020F0502020204030204" pitchFamily="34" charset="0"/>
                <a:ea typeface="Calibri" panose="020F0502020204030204" pitchFamily="34" charset="0"/>
                <a:cs typeface="Calibri" panose="020F0502020204030204" pitchFamily="34" charset="0"/>
              </a:rPr>
              <a:t>Indiana University Bloomington</a:t>
            </a:r>
          </a:p>
          <a:p>
            <a:pPr algn="r"/>
            <a:r>
              <a:rPr lang="en-GB" sz="1400" dirty="0">
                <a:solidFill>
                  <a:schemeClr val="accent1">
                    <a:lumMod val="60000"/>
                    <a:lumOff val="40000"/>
                  </a:schemeClr>
                </a:solidFill>
                <a:latin typeface="Calibri" panose="020F0502020204030204" pitchFamily="34" charset="0"/>
                <a:ea typeface="Calibri" panose="020F0502020204030204" pitchFamily="34" charset="0"/>
                <a:cs typeface="Calibri" panose="020F0502020204030204" pitchFamily="34" charset="0"/>
                <a:hlinkClick r:id="rId3">
                  <a:extLst>
                    <a:ext uri="{A12FA001-AC4F-418D-AE19-62706E023703}">
                      <ahyp:hlinkClr xmlns:ahyp="http://schemas.microsoft.com/office/drawing/2018/hyperlinkcolor" val="tx"/>
                    </a:ext>
                  </a:extLst>
                </a:hlinkClick>
              </a:rPr>
              <a:t>damieh@iu.edu</a:t>
            </a:r>
            <a:endParaRPr lang="en-GB" sz="1400" dirty="0">
              <a:solidFill>
                <a:schemeClr val="accent1">
                  <a:lumMod val="60000"/>
                  <a:lumOff val="40000"/>
                </a:schemeClr>
              </a:solidFill>
              <a:latin typeface="Calibri" panose="020F0502020204030204" pitchFamily="34" charset="0"/>
              <a:ea typeface="Calibri" panose="020F0502020204030204" pitchFamily="34" charset="0"/>
              <a:cs typeface="Calibri" panose="020F0502020204030204" pitchFamily="34" charset="0"/>
            </a:endParaRPr>
          </a:p>
          <a:p>
            <a:pPr algn="r"/>
            <a:r>
              <a:rPr lang="de-DE" sz="1400" dirty="0">
                <a:solidFill>
                  <a:schemeClr val="accent1">
                    <a:lumMod val="60000"/>
                    <a:lumOff val="40000"/>
                  </a:schemeClr>
                </a:solidFill>
                <a:latin typeface="Calibri" panose="020F0502020204030204" pitchFamily="34" charset="0"/>
                <a:ea typeface="Calibri" panose="020F0502020204030204" pitchFamily="34" charset="0"/>
                <a:cs typeface="Calibri" panose="020F0502020204030204" pitchFamily="34" charset="0"/>
              </a:rPr>
              <a:t>https://damieh1.github.io/</a:t>
            </a:r>
          </a:p>
        </p:txBody>
      </p:sp>
      <p:sp>
        <p:nvSpPr>
          <p:cNvPr id="4" name="Rectangle 1">
            <a:extLst>
              <a:ext uri="{FF2B5EF4-FFF2-40B4-BE49-F238E27FC236}">
                <a16:creationId xmlns:a16="http://schemas.microsoft.com/office/drawing/2014/main" id="{26494910-247B-4CA6-23C9-C7ED9BB81992}"/>
              </a:ext>
            </a:extLst>
          </p:cNvPr>
          <p:cNvSpPr>
            <a:spLocks noChangeArrowheads="1"/>
          </p:cNvSpPr>
          <p:nvPr/>
        </p:nvSpPr>
        <p:spPr bwMode="auto">
          <a:xfrm>
            <a:off x="750301" y="2002430"/>
            <a:ext cx="11098835" cy="2542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marR="0" lvl="0" indent="-342900" algn="l" defTabSz="914400" rtl="0" eaLnBrk="0" fontAlgn="base" latinLnBrk="0" hangingPunct="0">
              <a:lnSpc>
                <a:spcPct val="150000"/>
              </a:lnSpc>
              <a:spcBef>
                <a:spcPct val="0"/>
              </a:spcBef>
              <a:spcAft>
                <a:spcPct val="0"/>
              </a:spcAft>
              <a:buClrTx/>
              <a:buSzTx/>
              <a:buFont typeface="+mj-lt"/>
              <a:buAutoNum type="arabicPeriod"/>
              <a:tabLst/>
            </a:pPr>
            <a:r>
              <a:rPr kumimoji="0" lang="en-US" altLang="en-US" sz="18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Large-scale ABSA of User-generated Content on YT Shorts captures meaningful polarization.</a:t>
            </a:r>
          </a:p>
          <a:p>
            <a:pPr marL="342900" marR="0" lvl="0" indent="-342900" algn="l" defTabSz="914400" rtl="0" eaLnBrk="0" fontAlgn="base" latinLnBrk="0" hangingPunct="0">
              <a:lnSpc>
                <a:spcPct val="150000"/>
              </a:lnSpc>
              <a:spcBef>
                <a:spcPct val="0"/>
              </a:spcBef>
              <a:spcAft>
                <a:spcPct val="0"/>
              </a:spcAft>
              <a:buClrTx/>
              <a:buSzTx/>
              <a:buFont typeface="+mj-lt"/>
              <a:buAutoNum type="arabicPeriod"/>
              <a:tabLst/>
            </a:pPr>
            <a:r>
              <a:rPr kumimoji="0" lang="en-US" altLang="en-US" sz="18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Persistent normalization of anti-Zionist sentiment in </a:t>
            </a:r>
            <a:r>
              <a:rPr lang="en-US" altLang="en-US" dirty="0">
                <a:latin typeface="Calibri" panose="020F0502020204030204" pitchFamily="34" charset="0"/>
                <a:ea typeface="Calibri" panose="020F0502020204030204" pitchFamily="34" charset="0"/>
                <a:cs typeface="Calibri" panose="020F0502020204030204" pitchFamily="34" charset="0"/>
              </a:rPr>
              <a:t>Mainstream Web. </a:t>
            </a:r>
          </a:p>
          <a:p>
            <a:pPr marL="342900" marR="0" lvl="0" indent="-342900" algn="l" defTabSz="914400" rtl="0" eaLnBrk="0" fontAlgn="base" latinLnBrk="0" hangingPunct="0">
              <a:lnSpc>
                <a:spcPct val="150000"/>
              </a:lnSpc>
              <a:spcBef>
                <a:spcPct val="0"/>
              </a:spcBef>
              <a:spcAft>
                <a:spcPct val="0"/>
              </a:spcAft>
              <a:buClrTx/>
              <a:buSzTx/>
              <a:buFont typeface="+mj-lt"/>
              <a:buAutoNum type="arabicPeriod"/>
              <a:tabLst/>
            </a:pPr>
            <a:r>
              <a:rPr kumimoji="0" lang="en-US" altLang="en-US" sz="18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Spikes correspond to cultural and geopolitical flashpoints but also echo entrenched resentment.</a:t>
            </a:r>
          </a:p>
          <a:p>
            <a:pPr marL="342900" marR="0" lvl="0" indent="-342900" algn="l" defTabSz="914400" rtl="0" eaLnBrk="0" fontAlgn="base" latinLnBrk="0" hangingPunct="0">
              <a:lnSpc>
                <a:spcPct val="150000"/>
              </a:lnSpc>
              <a:spcBef>
                <a:spcPct val="0"/>
              </a:spcBef>
              <a:spcAft>
                <a:spcPct val="0"/>
              </a:spcAft>
              <a:buClrTx/>
              <a:buSzTx/>
              <a:buFont typeface="+mj-lt"/>
              <a:buAutoNum type="arabicPeriod"/>
              <a:tabLst/>
            </a:pPr>
            <a:endParaRPr lang="en-US" altLang="en-US" dirty="0">
              <a:latin typeface="Calibri" panose="020F0502020204030204" pitchFamily="34" charset="0"/>
              <a:ea typeface="Calibri" panose="020F0502020204030204" pitchFamily="34" charset="0"/>
              <a:cs typeface="Calibri" panose="020F0502020204030204" pitchFamily="34" charset="0"/>
            </a:endParaRPr>
          </a:p>
          <a:p>
            <a:pPr marR="0" lvl="0" algn="l" defTabSz="914400" rtl="0" eaLnBrk="0" fontAlgn="base" latinLnBrk="0" hangingPunct="0">
              <a:lnSpc>
                <a:spcPct val="150000"/>
              </a:lnSpc>
              <a:spcBef>
                <a:spcPct val="0"/>
              </a:spcBef>
              <a:spcAft>
                <a:spcPct val="0"/>
              </a:spcAft>
              <a:buClrTx/>
              <a:buSzTx/>
              <a:tabLst/>
            </a:pPr>
            <a:r>
              <a:rPr kumimoji="0" lang="en-US" altLang="en-US" sz="1800" b="0" i="1"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Future work</a:t>
            </a:r>
            <a:r>
              <a:rPr kumimoji="0" lang="en-US" altLang="en-US" sz="18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 </a:t>
            </a:r>
            <a:r>
              <a:rPr lang="en-US" altLang="en-US" dirty="0">
                <a:latin typeface="Calibri" panose="020F0502020204030204" pitchFamily="34" charset="0"/>
                <a:ea typeface="Calibri" panose="020F0502020204030204" pitchFamily="34" charset="0"/>
                <a:cs typeface="Calibri" panose="020F0502020204030204" pitchFamily="34" charset="0"/>
              </a:rPr>
              <a:t>E</a:t>
            </a:r>
            <a:r>
              <a:rPr kumimoji="0" lang="en-US" altLang="en-US" sz="18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xtend into multimodal analysis + more aspect categories — combining text, speech, and video features to better capture coded language and non-verbal cues.</a:t>
            </a:r>
          </a:p>
        </p:txBody>
      </p:sp>
      <p:sp>
        <p:nvSpPr>
          <p:cNvPr id="7" name="TextShape 1">
            <a:extLst>
              <a:ext uri="{FF2B5EF4-FFF2-40B4-BE49-F238E27FC236}">
                <a16:creationId xmlns:a16="http://schemas.microsoft.com/office/drawing/2014/main" id="{E7DD5457-29DF-9644-3511-10BAD7B763A0}"/>
              </a:ext>
            </a:extLst>
          </p:cNvPr>
          <p:cNvSpPr txBox="1"/>
          <p:nvPr/>
        </p:nvSpPr>
        <p:spPr>
          <a:xfrm>
            <a:off x="676200" y="996720"/>
            <a:ext cx="10672200" cy="638640"/>
          </a:xfrm>
          <a:prstGeom prst="rect">
            <a:avLst/>
          </a:prstGeom>
          <a:noFill/>
          <a:ln>
            <a:noFill/>
          </a:ln>
        </p:spPr>
        <p:txBody>
          <a:bodyPr anchor="ctr">
            <a:normAutofit/>
          </a:bodyPr>
          <a:lstStyle/>
          <a:p>
            <a:r>
              <a:rPr lang="en-US" sz="2800" b="1" spc="-1" dirty="0">
                <a:latin typeface="Calibri" panose="020F0502020204030204" pitchFamily="34" charset="0"/>
                <a:ea typeface="Calibri" panose="020F0502020204030204" pitchFamily="34" charset="0"/>
                <a:cs typeface="Calibri" panose="020F0502020204030204" pitchFamily="34" charset="0"/>
              </a:rPr>
              <a:t>Conclusion and Reflections </a:t>
            </a:r>
            <a:endParaRPr lang="en-US" sz="2800" b="1" strike="noStrike" spc="-1"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0173462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528A7C-471B-8B42-F6B3-20441638F559}"/>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5341416F-EFB9-5FC0-E68C-8E4DD05A486B}"/>
              </a:ext>
            </a:extLst>
          </p:cNvPr>
          <p:cNvSpPr txBox="1"/>
          <p:nvPr/>
        </p:nvSpPr>
        <p:spPr>
          <a:xfrm>
            <a:off x="411643" y="4608970"/>
            <a:ext cx="6176864" cy="1237070"/>
          </a:xfrm>
          <a:prstGeom prst="rect">
            <a:avLst/>
          </a:prstGeom>
          <a:noFill/>
        </p:spPr>
        <p:txBody>
          <a:bodyPr wrap="square">
            <a:spAutoFit/>
          </a:bodyPr>
          <a:lstStyle/>
          <a:p>
            <a:pPr marR="0" lvl="0">
              <a:lnSpc>
                <a:spcPct val="107000"/>
              </a:lnSpc>
            </a:pPr>
            <a:r>
              <a:rPr lang="en-US" sz="1400" kern="100" dirty="0">
                <a:effectLst/>
                <a:latin typeface="Aptos" panose="020B0004020202020204" pitchFamily="34" charset="0"/>
                <a:ea typeface="Aptos" panose="020B0004020202020204" pitchFamily="34" charset="0"/>
                <a:cs typeface="Times New Roman" panose="02020603050405020304" pitchFamily="18" charset="0"/>
              </a:rPr>
              <a:t>“So what. The Israeli government IS committing genocide. Just look at the civilian death tolls. That doesn't diminish the need to condemn Hamas for their terrorist and bloody attack on civilians. Both can be true at the same time. Greta is awesome. She didn't back down, but she remained calm. As a fellow Swede, I'm very proud of her.”</a:t>
            </a:r>
          </a:p>
        </p:txBody>
      </p:sp>
      <p:sp>
        <p:nvSpPr>
          <p:cNvPr id="18" name="Rechteck: abgerundete Ecken 23">
            <a:extLst>
              <a:ext uri="{FF2B5EF4-FFF2-40B4-BE49-F238E27FC236}">
                <a16:creationId xmlns:a16="http://schemas.microsoft.com/office/drawing/2014/main" id="{8A38D04E-AE7F-77F0-422A-D29D7DE362F7}"/>
              </a:ext>
            </a:extLst>
          </p:cNvPr>
          <p:cNvSpPr/>
          <p:nvPr/>
        </p:nvSpPr>
        <p:spPr>
          <a:xfrm>
            <a:off x="509218" y="5589734"/>
            <a:ext cx="2804246" cy="229080"/>
          </a:xfrm>
          <a:prstGeom prst="roundRect">
            <a:avLst/>
          </a:prstGeom>
          <a:solidFill>
            <a:srgbClr val="CE42BA">
              <a:alpha val="34902"/>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de-DE"/>
          </a:p>
        </p:txBody>
      </p:sp>
      <p:sp>
        <p:nvSpPr>
          <p:cNvPr id="52" name="TextShape 1">
            <a:extLst>
              <a:ext uri="{FF2B5EF4-FFF2-40B4-BE49-F238E27FC236}">
                <a16:creationId xmlns:a16="http://schemas.microsoft.com/office/drawing/2014/main" id="{9AC2E32E-B490-3814-061E-BF6078E16DB9}"/>
              </a:ext>
            </a:extLst>
          </p:cNvPr>
          <p:cNvSpPr txBox="1"/>
          <p:nvPr/>
        </p:nvSpPr>
        <p:spPr>
          <a:xfrm>
            <a:off x="706680" y="1011960"/>
            <a:ext cx="10672200" cy="638640"/>
          </a:xfrm>
          <a:prstGeom prst="rect">
            <a:avLst/>
          </a:prstGeom>
          <a:noFill/>
          <a:ln>
            <a:noFill/>
          </a:ln>
        </p:spPr>
        <p:txBody>
          <a:bodyPr anchor="ctr">
            <a:normAutofit/>
          </a:bodyPr>
          <a:lstStyle/>
          <a:p>
            <a:r>
              <a:rPr lang="en-US" sz="2800" b="1" strike="noStrike" spc="-1" dirty="0">
                <a:latin typeface="Calibri" panose="020F0502020204030204" pitchFamily="34" charset="0"/>
                <a:ea typeface="Calibri" panose="020F0502020204030204" pitchFamily="34" charset="0"/>
                <a:cs typeface="Calibri" panose="020F0502020204030204" pitchFamily="34" charset="0"/>
              </a:rPr>
              <a:t>How ABSA works</a:t>
            </a:r>
          </a:p>
        </p:txBody>
      </p:sp>
      <p:sp>
        <p:nvSpPr>
          <p:cNvPr id="2" name="Foliennummernplatzhalter 9">
            <a:extLst>
              <a:ext uri="{FF2B5EF4-FFF2-40B4-BE49-F238E27FC236}">
                <a16:creationId xmlns:a16="http://schemas.microsoft.com/office/drawing/2014/main" id="{553A49E5-15BA-324A-25C1-3AD816037C09}"/>
              </a:ext>
            </a:extLst>
          </p:cNvPr>
          <p:cNvSpPr txBox="1">
            <a:spLocks/>
          </p:cNvSpPr>
          <p:nvPr/>
        </p:nvSpPr>
        <p:spPr>
          <a:xfrm>
            <a:off x="138404" y="6423509"/>
            <a:ext cx="411324" cy="385063"/>
          </a:xfrm>
          <a:prstGeom prst="rect">
            <a:avLst/>
          </a:prstGeom>
        </p:spPr>
        <p:txBody>
          <a:bodyPr vert="horz" lIns="91440" tIns="45720" rIns="91440" bIns="45720" rtlCol="0" anchor="ctr"/>
          <a:lstStyle>
            <a:defPPr>
              <a:defRPr lang="de-DE"/>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DD3CC1C-1158-4E10-93B1-E2658F099296}" type="slidenum">
              <a:rPr lang="de-DE" sz="1400" smtClean="0">
                <a:solidFill>
                  <a:schemeClr val="bg1"/>
                </a:solidFill>
              </a:rPr>
              <a:pPr/>
              <a:t>8</a:t>
            </a:fld>
            <a:endParaRPr lang="de-DE" sz="1400">
              <a:solidFill>
                <a:schemeClr val="bg1"/>
              </a:solidFill>
            </a:endParaRPr>
          </a:p>
        </p:txBody>
      </p:sp>
      <p:sp>
        <p:nvSpPr>
          <p:cNvPr id="8" name="TextBox 7">
            <a:extLst>
              <a:ext uri="{FF2B5EF4-FFF2-40B4-BE49-F238E27FC236}">
                <a16:creationId xmlns:a16="http://schemas.microsoft.com/office/drawing/2014/main" id="{B226F8F8-E7D8-7600-455C-7E2BEADF0249}"/>
              </a:ext>
            </a:extLst>
          </p:cNvPr>
          <p:cNvSpPr txBox="1"/>
          <p:nvPr/>
        </p:nvSpPr>
        <p:spPr>
          <a:xfrm>
            <a:off x="6637047" y="2291654"/>
            <a:ext cx="5137298" cy="2196370"/>
          </a:xfrm>
          <a:prstGeom prst="rect">
            <a:avLst/>
          </a:prstGeom>
          <a:noFill/>
        </p:spPr>
        <p:txBody>
          <a:bodyPr wrap="square" lIns="91440" tIns="45720" rIns="91440" bIns="45720" anchor="t">
            <a:spAutoFit/>
          </a:bodyPr>
          <a:lstStyle/>
          <a:p>
            <a:pPr lvl="0"/>
            <a:r>
              <a:rPr lang="en-US" sz="1600" b="1" dirty="0">
                <a:latin typeface="Calibri" panose="020F0502020204030204" pitchFamily="34" charset="0"/>
                <a:ea typeface="Calibri" panose="020F0502020204030204" pitchFamily="34" charset="0"/>
                <a:cs typeface="Calibri" panose="020F0502020204030204" pitchFamily="34" charset="0"/>
              </a:rPr>
              <a:t>Analysis of Sentiment polarity in User-Generated Content</a:t>
            </a:r>
          </a:p>
          <a:p>
            <a:pPr lvl="0"/>
            <a:endParaRPr lang="en-US" sz="1600" b="1" dirty="0">
              <a:latin typeface="Calibri" panose="020F0502020204030204" pitchFamily="34" charset="0"/>
              <a:ea typeface="Calibri" panose="020F0502020204030204" pitchFamily="34" charset="0"/>
              <a:cs typeface="Calibri" panose="020F0502020204030204" pitchFamily="34" charset="0"/>
            </a:endParaRPr>
          </a:p>
          <a:p>
            <a:pPr marR="0" lvl="0">
              <a:lnSpc>
                <a:spcPct val="107000"/>
              </a:lnSpc>
              <a:spcAft>
                <a:spcPts val="800"/>
              </a:spcAft>
              <a:buSzPts val="1000"/>
              <a:tabLst>
                <a:tab pos="457200" algn="l"/>
              </a:tabLst>
            </a:pPr>
            <a:r>
              <a:rPr lang="en-US" sz="1600" b="1" kern="100" dirty="0">
                <a:effectLst/>
                <a:latin typeface="Calibri" panose="020F0502020204030204" pitchFamily="34" charset="0"/>
                <a:ea typeface="Calibri" panose="020F0502020204030204" pitchFamily="34" charset="0"/>
                <a:cs typeface="Calibri" panose="020F0502020204030204" pitchFamily="34" charset="0"/>
              </a:rPr>
              <a:t>ABSA Annotation</a:t>
            </a:r>
            <a:r>
              <a:rPr lang="en-US" sz="1600" kern="100" dirty="0">
                <a:effectLst/>
                <a:latin typeface="Calibri" panose="020F0502020204030204" pitchFamily="34" charset="0"/>
                <a:ea typeface="Calibri" panose="020F0502020204030204" pitchFamily="34" charset="0"/>
                <a:cs typeface="Calibri" panose="020F0502020204030204" pitchFamily="34" charset="0"/>
              </a:rPr>
              <a:t>:</a:t>
            </a:r>
          </a:p>
          <a:p>
            <a:pPr marL="285750" indent="-285750">
              <a:lnSpc>
                <a:spcPct val="107000"/>
              </a:lnSpc>
              <a:spcAft>
                <a:spcPts val="800"/>
              </a:spcAft>
              <a:buSzPts val="1000"/>
              <a:buFont typeface="Courier New" panose="02070309020205020404" pitchFamily="49" charset="0"/>
              <a:buChar char="o"/>
              <a:tabLst>
                <a:tab pos="914400" algn="l"/>
              </a:tabLst>
            </a:pPr>
            <a:r>
              <a:rPr lang="en-US" sz="1400" b="1" kern="100" dirty="0">
                <a:effectLst/>
                <a:latin typeface="Calibri" panose="020F0502020204030204" pitchFamily="34" charset="0"/>
                <a:ea typeface="Calibri" panose="020F0502020204030204" pitchFamily="34" charset="0"/>
                <a:cs typeface="Calibri" panose="020F0502020204030204" pitchFamily="34" charset="0"/>
              </a:rPr>
              <a:t>Manual labelling of </a:t>
            </a:r>
            <a:r>
              <a:rPr lang="en-US" sz="1400" kern="100" dirty="0">
                <a:effectLst/>
                <a:latin typeface="Calibri" panose="020F0502020204030204" pitchFamily="34" charset="0"/>
                <a:ea typeface="Calibri" panose="020F0502020204030204" pitchFamily="34" charset="0"/>
                <a:cs typeface="Calibri" panose="020F0502020204030204" pitchFamily="34" charset="0"/>
              </a:rPr>
              <a:t>comments</a:t>
            </a:r>
            <a:endParaRPr lang="en-US" sz="1400" kern="100" dirty="0">
              <a:latin typeface="Calibri" panose="020F0502020204030204" pitchFamily="34" charset="0"/>
              <a:ea typeface="Calibri" panose="020F0502020204030204" pitchFamily="34" charset="0"/>
              <a:cs typeface="Calibri" panose="020F0502020204030204" pitchFamily="34" charset="0"/>
            </a:endParaRPr>
          </a:p>
          <a:p>
            <a:pPr marL="285750" indent="-285750">
              <a:lnSpc>
                <a:spcPct val="107000"/>
              </a:lnSpc>
              <a:spcAft>
                <a:spcPts val="800"/>
              </a:spcAft>
              <a:buSzPts val="1000"/>
              <a:buFont typeface="Courier New" panose="02070309020205020404" pitchFamily="49" charset="0"/>
              <a:buChar char="o"/>
              <a:tabLst>
                <a:tab pos="914400" algn="l"/>
              </a:tabLst>
            </a:pPr>
            <a:r>
              <a:rPr lang="en-US" sz="1400" kern="100" dirty="0">
                <a:latin typeface="Cascadia Code" panose="020B0609020000020004" pitchFamily="49" charset="0"/>
                <a:ea typeface="Calibri"/>
                <a:cs typeface="Cascadia Code" panose="020B0609020000020004" pitchFamily="49" charset="0"/>
              </a:rPr>
              <a:t>deberta-v3-large-absa-v1.1</a:t>
            </a:r>
            <a:r>
              <a:rPr lang="en-US" sz="1400" b="1" kern="100" dirty="0">
                <a:effectLst/>
                <a:latin typeface="Calibri"/>
                <a:ea typeface="Calibri"/>
                <a:cs typeface="Calibri"/>
              </a:rPr>
              <a:t> fine-tuning </a:t>
            </a:r>
            <a:endParaRPr lang="en-US" sz="1200" kern="100" dirty="0">
              <a:effectLst/>
              <a:latin typeface="Calibri"/>
              <a:ea typeface="Calibri"/>
              <a:cs typeface="Calibri"/>
            </a:endParaRPr>
          </a:p>
          <a:p>
            <a:pPr marL="285750" indent="-285750">
              <a:lnSpc>
                <a:spcPct val="107000"/>
              </a:lnSpc>
              <a:spcAft>
                <a:spcPts val="800"/>
              </a:spcAft>
              <a:buSzPts val="1000"/>
              <a:buFont typeface="Courier New" panose="02070309020205020404" pitchFamily="49" charset="0"/>
              <a:buChar char="o"/>
              <a:tabLst>
                <a:tab pos="914400" algn="l"/>
              </a:tabLst>
            </a:pPr>
            <a:r>
              <a:rPr lang="en-US" sz="1400" kern="100" dirty="0">
                <a:effectLst/>
                <a:latin typeface="Calibri" panose="020F0502020204030204" pitchFamily="34" charset="0"/>
                <a:ea typeface="Calibri" panose="020F0502020204030204" pitchFamily="34" charset="0"/>
                <a:cs typeface="Calibri" panose="020F0502020204030204" pitchFamily="34" charset="0"/>
              </a:rPr>
              <a:t>Sentiment polarity: </a:t>
            </a:r>
            <a:r>
              <a:rPr lang="en-US" sz="1400" b="1" i="1" kern="100" dirty="0">
                <a:effectLst/>
                <a:latin typeface="Calibri" panose="020F0502020204030204" pitchFamily="34" charset="0"/>
                <a:ea typeface="Calibri" panose="020F0502020204030204" pitchFamily="34" charset="0"/>
                <a:cs typeface="Calibri" panose="020F0502020204030204" pitchFamily="34" charset="0"/>
              </a:rPr>
              <a:t>positive, neutral, negative</a:t>
            </a:r>
            <a:r>
              <a:rPr lang="en-US" sz="1400" i="1" kern="100" dirty="0">
                <a:effectLst/>
                <a:latin typeface="Calibri" panose="020F0502020204030204" pitchFamily="34" charset="0"/>
                <a:ea typeface="Calibri" panose="020F0502020204030204" pitchFamily="34" charset="0"/>
                <a:cs typeface="Calibri" panose="020F0502020204030204" pitchFamily="34" charset="0"/>
              </a:rPr>
              <a:t> </a:t>
            </a:r>
            <a:endParaRPr lang="en-US" sz="1400" b="1" i="1" dirty="0">
              <a:latin typeface="Calibri" panose="020F0502020204030204" pitchFamily="34" charset="0"/>
              <a:ea typeface="Calibri" panose="020F0502020204030204" pitchFamily="34" charset="0"/>
              <a:cs typeface="Calibri" panose="020F0502020204030204" pitchFamily="34" charset="0"/>
            </a:endParaRPr>
          </a:p>
          <a:p>
            <a:pPr marL="285750" lvl="0" indent="-285750">
              <a:buFont typeface="Arial" panose="020B0604020202020204" pitchFamily="34" charset="0"/>
              <a:buChar char="•"/>
            </a:pPr>
            <a:endParaRPr lang="de-DE" sz="1600" cap="small" dirty="0">
              <a:effectLst/>
              <a:latin typeface="Calibri" panose="020F0502020204030204" pitchFamily="34" charset="0"/>
              <a:ea typeface="Calibri" panose="020F0502020204030204" pitchFamily="34" charset="0"/>
              <a:cs typeface="Calibri" panose="020F0502020204030204" pitchFamily="34" charset="0"/>
            </a:endParaRPr>
          </a:p>
        </p:txBody>
      </p:sp>
      <p:sp>
        <p:nvSpPr>
          <p:cNvPr id="6" name="Rechteck: abgerundete Ecken 23">
            <a:extLst>
              <a:ext uri="{FF2B5EF4-FFF2-40B4-BE49-F238E27FC236}">
                <a16:creationId xmlns:a16="http://schemas.microsoft.com/office/drawing/2014/main" id="{9C1B1FC0-2631-BFEF-FB82-2A3C3B263A48}"/>
              </a:ext>
            </a:extLst>
          </p:cNvPr>
          <p:cNvSpPr/>
          <p:nvPr/>
        </p:nvSpPr>
        <p:spPr>
          <a:xfrm>
            <a:off x="1577968" y="4669125"/>
            <a:ext cx="3321699" cy="229600"/>
          </a:xfrm>
          <a:prstGeom prst="roundRect">
            <a:avLst/>
          </a:prstGeom>
          <a:solidFill>
            <a:srgbClr val="CE42BA">
              <a:alpha val="34902"/>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de-DE"/>
          </a:p>
        </p:txBody>
      </p:sp>
      <p:sp>
        <p:nvSpPr>
          <p:cNvPr id="7" name="Rechteck: abgerundete Ecken 23">
            <a:extLst>
              <a:ext uri="{FF2B5EF4-FFF2-40B4-BE49-F238E27FC236}">
                <a16:creationId xmlns:a16="http://schemas.microsoft.com/office/drawing/2014/main" id="{B2584EDB-FC11-3D1F-7D1C-EC4FB00DD2A0}"/>
              </a:ext>
            </a:extLst>
          </p:cNvPr>
          <p:cNvSpPr/>
          <p:nvPr/>
        </p:nvSpPr>
        <p:spPr>
          <a:xfrm>
            <a:off x="1960524" y="4898725"/>
            <a:ext cx="3951713" cy="229600"/>
          </a:xfrm>
          <a:prstGeom prst="roundRect">
            <a:avLst/>
          </a:prstGeom>
          <a:solidFill>
            <a:srgbClr val="CE42BA">
              <a:alpha val="34902"/>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de-DE"/>
          </a:p>
        </p:txBody>
      </p:sp>
      <p:sp>
        <p:nvSpPr>
          <p:cNvPr id="11" name="Rechteck: abgerundete Ecken 23">
            <a:extLst>
              <a:ext uri="{FF2B5EF4-FFF2-40B4-BE49-F238E27FC236}">
                <a16:creationId xmlns:a16="http://schemas.microsoft.com/office/drawing/2014/main" id="{97E8889A-BA7E-9F0A-E238-8DC77851336C}"/>
              </a:ext>
            </a:extLst>
          </p:cNvPr>
          <p:cNvSpPr/>
          <p:nvPr/>
        </p:nvSpPr>
        <p:spPr>
          <a:xfrm>
            <a:off x="946834" y="5358770"/>
            <a:ext cx="4965402" cy="229599"/>
          </a:xfrm>
          <a:prstGeom prst="roundRect">
            <a:avLst/>
          </a:prstGeom>
          <a:solidFill>
            <a:srgbClr val="CE42BA">
              <a:alpha val="34902"/>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de-DE"/>
          </a:p>
        </p:txBody>
      </p:sp>
      <p:sp>
        <p:nvSpPr>
          <p:cNvPr id="12" name="Rechteck: abgerundete Ecken 23">
            <a:extLst>
              <a:ext uri="{FF2B5EF4-FFF2-40B4-BE49-F238E27FC236}">
                <a16:creationId xmlns:a16="http://schemas.microsoft.com/office/drawing/2014/main" id="{63392425-B1DF-DF7B-D002-ADDEE1D0EEB7}"/>
              </a:ext>
            </a:extLst>
          </p:cNvPr>
          <p:cNvSpPr/>
          <p:nvPr/>
        </p:nvSpPr>
        <p:spPr>
          <a:xfrm>
            <a:off x="1577968" y="4669125"/>
            <a:ext cx="503854" cy="229600"/>
          </a:xfrm>
          <a:prstGeom prst="roundRect">
            <a:avLst/>
          </a:prstGeom>
          <a:solidFill>
            <a:srgbClr val="00B0F0">
              <a:alpha val="34902"/>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de-DE"/>
          </a:p>
        </p:txBody>
      </p:sp>
      <p:sp>
        <p:nvSpPr>
          <p:cNvPr id="13" name="Rechteck: abgerundete Ecken 23">
            <a:extLst>
              <a:ext uri="{FF2B5EF4-FFF2-40B4-BE49-F238E27FC236}">
                <a16:creationId xmlns:a16="http://schemas.microsoft.com/office/drawing/2014/main" id="{67544D0F-F743-8957-2B08-CA17BBA160E1}"/>
              </a:ext>
            </a:extLst>
          </p:cNvPr>
          <p:cNvSpPr/>
          <p:nvPr/>
        </p:nvSpPr>
        <p:spPr>
          <a:xfrm>
            <a:off x="5328873" y="4898725"/>
            <a:ext cx="583363" cy="229600"/>
          </a:xfrm>
          <a:prstGeom prst="roundRect">
            <a:avLst/>
          </a:prstGeom>
          <a:solidFill>
            <a:srgbClr val="00B0F0">
              <a:alpha val="34902"/>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de-DE"/>
          </a:p>
        </p:txBody>
      </p:sp>
      <p:sp>
        <p:nvSpPr>
          <p:cNvPr id="15" name="Rechteck: abgerundete Ecken 23">
            <a:extLst>
              <a:ext uri="{FF2B5EF4-FFF2-40B4-BE49-F238E27FC236}">
                <a16:creationId xmlns:a16="http://schemas.microsoft.com/office/drawing/2014/main" id="{94061D15-0DA2-FDF8-EC97-D6BCA46A8632}"/>
              </a:ext>
            </a:extLst>
          </p:cNvPr>
          <p:cNvSpPr/>
          <p:nvPr/>
        </p:nvSpPr>
        <p:spPr>
          <a:xfrm>
            <a:off x="953292" y="5359376"/>
            <a:ext cx="425862" cy="229599"/>
          </a:xfrm>
          <a:prstGeom prst="roundRect">
            <a:avLst/>
          </a:prstGeom>
          <a:solidFill>
            <a:srgbClr val="00B0F0">
              <a:alpha val="34902"/>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de-DE"/>
          </a:p>
        </p:txBody>
      </p:sp>
      <p:sp>
        <p:nvSpPr>
          <p:cNvPr id="16" name="Rechteck: abgerundete Ecken 23">
            <a:extLst>
              <a:ext uri="{FF2B5EF4-FFF2-40B4-BE49-F238E27FC236}">
                <a16:creationId xmlns:a16="http://schemas.microsoft.com/office/drawing/2014/main" id="{5596D37B-45E5-8F09-A515-A608E3759EA2}"/>
              </a:ext>
            </a:extLst>
          </p:cNvPr>
          <p:cNvSpPr/>
          <p:nvPr/>
        </p:nvSpPr>
        <p:spPr>
          <a:xfrm>
            <a:off x="509217" y="5124833"/>
            <a:ext cx="3321700" cy="229600"/>
          </a:xfrm>
          <a:prstGeom prst="roundRect">
            <a:avLst/>
          </a:prstGeom>
          <a:solidFill>
            <a:srgbClr val="CE42BA">
              <a:alpha val="34902"/>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de-DE"/>
          </a:p>
        </p:txBody>
      </p:sp>
      <p:sp>
        <p:nvSpPr>
          <p:cNvPr id="17" name="Rechteck: abgerundete Ecken 23">
            <a:extLst>
              <a:ext uri="{FF2B5EF4-FFF2-40B4-BE49-F238E27FC236}">
                <a16:creationId xmlns:a16="http://schemas.microsoft.com/office/drawing/2014/main" id="{84759B76-0FAE-D8D0-8157-49F441C76F5B}"/>
              </a:ext>
            </a:extLst>
          </p:cNvPr>
          <p:cNvSpPr/>
          <p:nvPr/>
        </p:nvSpPr>
        <p:spPr>
          <a:xfrm>
            <a:off x="973884" y="5607723"/>
            <a:ext cx="616785" cy="201933"/>
          </a:xfrm>
          <a:prstGeom prst="roundRect">
            <a:avLst/>
          </a:prstGeom>
          <a:solidFill>
            <a:srgbClr val="00B0F0">
              <a:alpha val="34902"/>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de-DE"/>
          </a:p>
        </p:txBody>
      </p:sp>
      <p:sp>
        <p:nvSpPr>
          <p:cNvPr id="20" name="TextBox 19">
            <a:extLst>
              <a:ext uri="{FF2B5EF4-FFF2-40B4-BE49-F238E27FC236}">
                <a16:creationId xmlns:a16="http://schemas.microsoft.com/office/drawing/2014/main" id="{4AA41A6B-62FA-872F-6489-85C130D23EEB}"/>
              </a:ext>
            </a:extLst>
          </p:cNvPr>
          <p:cNvSpPr txBox="1"/>
          <p:nvPr/>
        </p:nvSpPr>
        <p:spPr>
          <a:xfrm>
            <a:off x="482183" y="2300081"/>
            <a:ext cx="5579706" cy="369332"/>
          </a:xfrm>
          <a:prstGeom prst="rect">
            <a:avLst/>
          </a:prstGeom>
          <a:noFill/>
        </p:spPr>
        <p:txBody>
          <a:bodyPr wrap="square">
            <a:spAutoFit/>
          </a:bodyPr>
          <a:lstStyle/>
          <a:p>
            <a:pPr lvl="0"/>
            <a:r>
              <a:rPr lang="en-US" b="1" dirty="0">
                <a:latin typeface="Calibri" panose="020F0502020204030204" pitchFamily="34" charset="0"/>
                <a:ea typeface="Calibri" panose="020F0502020204030204" pitchFamily="34" charset="0"/>
                <a:cs typeface="Calibri" panose="020F0502020204030204" pitchFamily="34" charset="0"/>
              </a:rPr>
              <a:t>Aspect-based Sentiment Analysis (ABSA)</a:t>
            </a:r>
            <a:endParaRPr lang="de-DE" sz="1400" cap="small" dirty="0">
              <a:ea typeface="Calibri" panose="020F0502020204030204" pitchFamily="34" charset="0"/>
              <a:cs typeface="Calibri" panose="020F0502020204030204" pitchFamily="34" charset="0"/>
            </a:endParaRPr>
          </a:p>
        </p:txBody>
      </p:sp>
      <p:sp>
        <p:nvSpPr>
          <p:cNvPr id="21" name="TextBox 20">
            <a:extLst>
              <a:ext uri="{FF2B5EF4-FFF2-40B4-BE49-F238E27FC236}">
                <a16:creationId xmlns:a16="http://schemas.microsoft.com/office/drawing/2014/main" id="{BA744BB0-58B4-BAA4-3373-929EDCF17722}"/>
              </a:ext>
            </a:extLst>
          </p:cNvPr>
          <p:cNvSpPr txBox="1"/>
          <p:nvPr/>
        </p:nvSpPr>
        <p:spPr>
          <a:xfrm>
            <a:off x="411643" y="2699187"/>
            <a:ext cx="5995478" cy="1006558"/>
          </a:xfrm>
          <a:prstGeom prst="rect">
            <a:avLst/>
          </a:prstGeom>
          <a:noFill/>
        </p:spPr>
        <p:txBody>
          <a:bodyPr wrap="square">
            <a:spAutoFit/>
          </a:bodyPr>
          <a:lstStyle/>
          <a:p>
            <a:pPr marR="0" lvl="0">
              <a:lnSpc>
                <a:spcPct val="107000"/>
              </a:lnSpc>
            </a:pPr>
            <a:r>
              <a:rPr lang="en-US" sz="1400" kern="100" dirty="0">
                <a:latin typeface="Aptos" panose="020B0004020202020204" pitchFamily="34" charset="0"/>
                <a:ea typeface="Aptos" panose="020B0004020202020204" pitchFamily="34" charset="0"/>
                <a:cs typeface="Times New Roman" panose="02020603050405020304" pitchFamily="18" charset="0"/>
              </a:rPr>
              <a:t>“Hamas being labeled as terrorist group is just a label. They are resistances against occupation and atrocities... Some countries like Israel and America have caused more dead a terror... but you can’t label them Terrorists because they are countries”</a:t>
            </a:r>
            <a:endParaRPr lang="en-US" sz="1400" kern="100" dirty="0">
              <a:effectLst/>
              <a:latin typeface="Aptos" panose="020B0004020202020204" pitchFamily="34" charset="0"/>
              <a:ea typeface="Aptos" panose="020B0004020202020204" pitchFamily="34" charset="0"/>
              <a:cs typeface="Times New Roman" panose="02020603050405020304" pitchFamily="18" charset="0"/>
            </a:endParaRPr>
          </a:p>
        </p:txBody>
      </p:sp>
      <p:sp>
        <p:nvSpPr>
          <p:cNvPr id="23" name="Rechteck: abgerundete Ecken 23">
            <a:extLst>
              <a:ext uri="{FF2B5EF4-FFF2-40B4-BE49-F238E27FC236}">
                <a16:creationId xmlns:a16="http://schemas.microsoft.com/office/drawing/2014/main" id="{2A6B9A62-3816-6BC1-1076-76576EBC430C}"/>
              </a:ext>
            </a:extLst>
          </p:cNvPr>
          <p:cNvSpPr/>
          <p:nvPr/>
        </p:nvSpPr>
        <p:spPr>
          <a:xfrm>
            <a:off x="556345" y="2726014"/>
            <a:ext cx="553636" cy="229600"/>
          </a:xfrm>
          <a:prstGeom prst="roundRect">
            <a:avLst/>
          </a:prstGeom>
          <a:solidFill>
            <a:srgbClr val="00B050">
              <a:alpha val="34902"/>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de-DE"/>
          </a:p>
        </p:txBody>
      </p:sp>
      <p:sp>
        <p:nvSpPr>
          <p:cNvPr id="24" name="Rechteck: abgerundete Ecken 23">
            <a:extLst>
              <a:ext uri="{FF2B5EF4-FFF2-40B4-BE49-F238E27FC236}">
                <a16:creationId xmlns:a16="http://schemas.microsoft.com/office/drawing/2014/main" id="{AA689681-5DCA-4116-6A73-53C75B39D1BD}"/>
              </a:ext>
            </a:extLst>
          </p:cNvPr>
          <p:cNvSpPr/>
          <p:nvPr/>
        </p:nvSpPr>
        <p:spPr>
          <a:xfrm>
            <a:off x="4780281" y="2955614"/>
            <a:ext cx="441960" cy="229600"/>
          </a:xfrm>
          <a:prstGeom prst="roundRect">
            <a:avLst/>
          </a:prstGeom>
          <a:solidFill>
            <a:srgbClr val="00B0F0">
              <a:alpha val="34902"/>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de-DE"/>
          </a:p>
        </p:txBody>
      </p:sp>
      <p:sp>
        <p:nvSpPr>
          <p:cNvPr id="25" name="Rechteck: abgerundete Ecken 23">
            <a:extLst>
              <a:ext uri="{FF2B5EF4-FFF2-40B4-BE49-F238E27FC236}">
                <a16:creationId xmlns:a16="http://schemas.microsoft.com/office/drawing/2014/main" id="{24F018C2-49BF-0F21-1F9C-DB0E26188540}"/>
              </a:ext>
            </a:extLst>
          </p:cNvPr>
          <p:cNvSpPr/>
          <p:nvPr/>
        </p:nvSpPr>
        <p:spPr>
          <a:xfrm>
            <a:off x="4958079" y="3201418"/>
            <a:ext cx="731521" cy="229599"/>
          </a:xfrm>
          <a:prstGeom prst="roundRect">
            <a:avLst/>
          </a:prstGeom>
          <a:solidFill>
            <a:srgbClr val="FFC000">
              <a:alpha val="34902"/>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de-DE"/>
          </a:p>
        </p:txBody>
      </p:sp>
      <p:sp>
        <p:nvSpPr>
          <p:cNvPr id="26" name="Rechteck: abgerundete Ecken 23">
            <a:extLst>
              <a:ext uri="{FF2B5EF4-FFF2-40B4-BE49-F238E27FC236}">
                <a16:creationId xmlns:a16="http://schemas.microsoft.com/office/drawing/2014/main" id="{91D7F154-5827-6C56-71AC-F3CEF589DF72}"/>
              </a:ext>
            </a:extLst>
          </p:cNvPr>
          <p:cNvSpPr/>
          <p:nvPr/>
        </p:nvSpPr>
        <p:spPr>
          <a:xfrm>
            <a:off x="5576378" y="2965973"/>
            <a:ext cx="661862" cy="229600"/>
          </a:xfrm>
          <a:prstGeom prst="roundRect">
            <a:avLst/>
          </a:prstGeom>
          <a:solidFill>
            <a:srgbClr val="FF0000">
              <a:alpha val="34902"/>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de-DE"/>
          </a:p>
        </p:txBody>
      </p:sp>
      <p:cxnSp>
        <p:nvCxnSpPr>
          <p:cNvPr id="3" name="Straight Connector 2">
            <a:extLst>
              <a:ext uri="{FF2B5EF4-FFF2-40B4-BE49-F238E27FC236}">
                <a16:creationId xmlns:a16="http://schemas.microsoft.com/office/drawing/2014/main" id="{384956C7-82F3-940F-B72F-F1DCE70FEBD5}"/>
              </a:ext>
            </a:extLst>
          </p:cNvPr>
          <p:cNvCxnSpPr>
            <a:cxnSpLocks/>
          </p:cNvCxnSpPr>
          <p:nvPr/>
        </p:nvCxnSpPr>
        <p:spPr>
          <a:xfrm flipH="1">
            <a:off x="543960" y="2062747"/>
            <a:ext cx="10997640" cy="0"/>
          </a:xfrm>
          <a:prstGeom prst="line">
            <a:avLst/>
          </a:prstGeom>
          <a:ln w="19050"/>
        </p:spPr>
        <p:style>
          <a:lnRef idx="1">
            <a:schemeClr val="dk1"/>
          </a:lnRef>
          <a:fillRef idx="0">
            <a:schemeClr val="dk1"/>
          </a:fillRef>
          <a:effectRef idx="0">
            <a:schemeClr val="dk1"/>
          </a:effectRef>
          <a:fontRef idx="minor">
            <a:schemeClr val="tx1"/>
          </a:fontRef>
        </p:style>
      </p:cxnSp>
      <p:sp>
        <p:nvSpPr>
          <p:cNvPr id="4" name="TextBox 3">
            <a:extLst>
              <a:ext uri="{FF2B5EF4-FFF2-40B4-BE49-F238E27FC236}">
                <a16:creationId xmlns:a16="http://schemas.microsoft.com/office/drawing/2014/main" id="{0C036C24-64CC-08D6-25C9-390E0B852F11}"/>
              </a:ext>
            </a:extLst>
          </p:cNvPr>
          <p:cNvSpPr txBox="1"/>
          <p:nvPr/>
        </p:nvSpPr>
        <p:spPr>
          <a:xfrm>
            <a:off x="517978" y="1698024"/>
            <a:ext cx="9070522" cy="344069"/>
          </a:xfrm>
          <a:prstGeom prst="rect">
            <a:avLst/>
          </a:prstGeom>
          <a:noFill/>
        </p:spPr>
        <p:txBody>
          <a:bodyPr wrap="square">
            <a:spAutoFit/>
          </a:bodyPr>
          <a:lstStyle/>
          <a:p>
            <a:pPr>
              <a:lnSpc>
                <a:spcPct val="107000"/>
              </a:lnSpc>
              <a:spcBef>
                <a:spcPts val="1800"/>
              </a:spcBef>
              <a:spcAft>
                <a:spcPts val="600"/>
              </a:spcAft>
            </a:pPr>
            <a:r>
              <a:rPr lang="en-US" sz="1600" b="1" dirty="0">
                <a:solidFill>
                  <a:srgbClr val="171717"/>
                </a:solidFill>
                <a:latin typeface="Calibri" panose="020F0502020204030204" pitchFamily="34" charset="0"/>
                <a:ea typeface="Calibri" panose="020F0502020204030204" pitchFamily="34" charset="0"/>
                <a:cs typeface="Calibri" panose="020F0502020204030204" pitchFamily="34" charset="0"/>
              </a:rPr>
              <a:t>Annotation to Fine-Tune a Pre-Trained Model for Aspect-Based Sentiment Analysis (ABSA)</a:t>
            </a:r>
          </a:p>
        </p:txBody>
      </p:sp>
      <p:sp>
        <p:nvSpPr>
          <p:cNvPr id="9" name="TextBox 8">
            <a:extLst>
              <a:ext uri="{FF2B5EF4-FFF2-40B4-BE49-F238E27FC236}">
                <a16:creationId xmlns:a16="http://schemas.microsoft.com/office/drawing/2014/main" id="{804F650D-4835-20E9-C05A-FCE02B38DA29}"/>
              </a:ext>
            </a:extLst>
          </p:cNvPr>
          <p:cNvSpPr txBox="1"/>
          <p:nvPr/>
        </p:nvSpPr>
        <p:spPr>
          <a:xfrm>
            <a:off x="6656707" y="4466472"/>
            <a:ext cx="5137298" cy="2196370"/>
          </a:xfrm>
          <a:prstGeom prst="rect">
            <a:avLst/>
          </a:prstGeom>
          <a:noFill/>
        </p:spPr>
        <p:txBody>
          <a:bodyPr wrap="square">
            <a:spAutoFit/>
          </a:bodyPr>
          <a:lstStyle/>
          <a:p>
            <a:pPr lvl="0"/>
            <a:r>
              <a:rPr lang="en-US" sz="1600" b="1" dirty="0">
                <a:latin typeface="Calibri" panose="020F0502020204030204" pitchFamily="34" charset="0"/>
                <a:ea typeface="Calibri" panose="020F0502020204030204" pitchFamily="34" charset="0"/>
                <a:cs typeface="Calibri" panose="020F0502020204030204" pitchFamily="34" charset="0"/>
              </a:rPr>
              <a:t>Fine-grained Analysis of multiple aspect categories</a:t>
            </a:r>
            <a:br>
              <a:rPr lang="en-US" sz="1600" b="1" dirty="0">
                <a:latin typeface="Calibri" panose="020F0502020204030204" pitchFamily="34" charset="0"/>
                <a:ea typeface="Calibri" panose="020F0502020204030204" pitchFamily="34" charset="0"/>
                <a:cs typeface="Calibri" panose="020F0502020204030204" pitchFamily="34" charset="0"/>
              </a:rPr>
            </a:br>
            <a:endParaRPr lang="en-US" sz="1600" b="1" dirty="0">
              <a:latin typeface="Calibri" panose="020F0502020204030204" pitchFamily="34" charset="0"/>
              <a:ea typeface="Calibri" panose="020F0502020204030204" pitchFamily="34" charset="0"/>
              <a:cs typeface="Calibri" panose="020F0502020204030204" pitchFamily="34" charset="0"/>
            </a:endParaRPr>
          </a:p>
          <a:p>
            <a:pPr marL="285750" indent="-285750">
              <a:lnSpc>
                <a:spcPct val="107000"/>
              </a:lnSpc>
              <a:spcAft>
                <a:spcPts val="800"/>
              </a:spcAft>
              <a:buSzPts val="1000"/>
              <a:buFont typeface="Courier New" panose="02070309020205020404" pitchFamily="49" charset="0"/>
              <a:buChar char="o"/>
              <a:tabLst>
                <a:tab pos="914400" algn="l"/>
              </a:tabLst>
            </a:pPr>
            <a:r>
              <a:rPr lang="en-US" sz="1400" kern="100" dirty="0">
                <a:latin typeface="Calibri" panose="020F0502020204030204" pitchFamily="34" charset="0"/>
                <a:ea typeface="Calibri" panose="020F0502020204030204" pitchFamily="34" charset="0"/>
                <a:cs typeface="Calibri" panose="020F0502020204030204" pitchFamily="34" charset="0"/>
              </a:rPr>
              <a:t>Jews </a:t>
            </a:r>
          </a:p>
          <a:p>
            <a:pPr marL="285750" indent="-285750">
              <a:lnSpc>
                <a:spcPct val="107000"/>
              </a:lnSpc>
              <a:spcAft>
                <a:spcPts val="800"/>
              </a:spcAft>
              <a:buSzPts val="1000"/>
              <a:buFont typeface="Courier New" panose="02070309020205020404" pitchFamily="49" charset="0"/>
              <a:buChar char="o"/>
              <a:tabLst>
                <a:tab pos="914400" algn="l"/>
              </a:tabLst>
            </a:pPr>
            <a:r>
              <a:rPr lang="en-US" sz="1400" kern="100" dirty="0">
                <a:latin typeface="Calibri" panose="020F0502020204030204" pitchFamily="34" charset="0"/>
                <a:ea typeface="Calibri" panose="020F0502020204030204" pitchFamily="34" charset="0"/>
                <a:cs typeface="Calibri" panose="020F0502020204030204" pitchFamily="34" charset="0"/>
              </a:rPr>
              <a:t>Zionists</a:t>
            </a:r>
          </a:p>
          <a:p>
            <a:pPr marL="285750" indent="-285750">
              <a:lnSpc>
                <a:spcPct val="107000"/>
              </a:lnSpc>
              <a:spcAft>
                <a:spcPts val="800"/>
              </a:spcAft>
              <a:buSzPts val="1000"/>
              <a:buFont typeface="Courier New" panose="02070309020205020404" pitchFamily="49" charset="0"/>
              <a:buChar char="o"/>
              <a:tabLst>
                <a:tab pos="914400" algn="l"/>
              </a:tabLst>
            </a:pPr>
            <a:r>
              <a:rPr lang="en-US" sz="1400" kern="100" dirty="0">
                <a:latin typeface="Calibri" panose="020F0502020204030204" pitchFamily="34" charset="0"/>
                <a:ea typeface="Calibri" panose="020F0502020204030204" pitchFamily="34" charset="0"/>
                <a:cs typeface="Calibri" panose="020F0502020204030204" pitchFamily="34" charset="0"/>
              </a:rPr>
              <a:t>Israel </a:t>
            </a:r>
          </a:p>
          <a:p>
            <a:pPr>
              <a:lnSpc>
                <a:spcPct val="107000"/>
              </a:lnSpc>
              <a:spcAft>
                <a:spcPts val="800"/>
              </a:spcAft>
              <a:buSzPts val="1000"/>
              <a:tabLst>
                <a:tab pos="914400" algn="l"/>
              </a:tabLst>
            </a:pPr>
            <a:r>
              <a:rPr lang="en-US" sz="1600" i="1" kern="100" dirty="0">
                <a:effectLst/>
                <a:latin typeface="Calibri" panose="020F0502020204030204" pitchFamily="34" charset="0"/>
                <a:ea typeface="Calibri" panose="020F0502020204030204" pitchFamily="34" charset="0"/>
                <a:cs typeface="Calibri" panose="020F0502020204030204" pitchFamily="34" charset="0"/>
              </a:rPr>
              <a:t> </a:t>
            </a:r>
            <a:endParaRPr lang="en-US" sz="1600" b="1" i="1" dirty="0">
              <a:latin typeface="Calibri" panose="020F0502020204030204" pitchFamily="34" charset="0"/>
              <a:ea typeface="Calibri" panose="020F0502020204030204" pitchFamily="34" charset="0"/>
              <a:cs typeface="Calibri" panose="020F0502020204030204" pitchFamily="34" charset="0"/>
            </a:endParaRPr>
          </a:p>
          <a:p>
            <a:pPr marL="285750" lvl="0" indent="-285750">
              <a:buFont typeface="Arial" panose="020B0604020202020204" pitchFamily="34" charset="0"/>
              <a:buChar char="•"/>
            </a:pPr>
            <a:endParaRPr lang="de-DE" sz="1600" cap="small" dirty="0">
              <a:effectLst/>
              <a:latin typeface="Calibri" panose="020F0502020204030204" pitchFamily="34" charset="0"/>
              <a:ea typeface="Calibri" panose="020F0502020204030204" pitchFamily="34" charset="0"/>
              <a:cs typeface="Calibri" panose="020F0502020204030204" pitchFamily="34" charset="0"/>
            </a:endParaRPr>
          </a:p>
        </p:txBody>
      </p:sp>
      <p:sp>
        <p:nvSpPr>
          <p:cNvPr id="14" name="TextBox 13">
            <a:extLst>
              <a:ext uri="{FF2B5EF4-FFF2-40B4-BE49-F238E27FC236}">
                <a16:creationId xmlns:a16="http://schemas.microsoft.com/office/drawing/2014/main" id="{DDB540EE-E93B-0CE7-6EBF-191B680B5A6C}"/>
              </a:ext>
            </a:extLst>
          </p:cNvPr>
          <p:cNvSpPr txBox="1"/>
          <p:nvPr/>
        </p:nvSpPr>
        <p:spPr>
          <a:xfrm>
            <a:off x="9001730" y="4976353"/>
            <a:ext cx="2889849" cy="978858"/>
          </a:xfrm>
          <a:prstGeom prst="rect">
            <a:avLst/>
          </a:prstGeom>
          <a:noFill/>
        </p:spPr>
        <p:txBody>
          <a:bodyPr wrap="square">
            <a:spAutoFit/>
          </a:bodyPr>
          <a:lstStyle/>
          <a:p>
            <a:pPr marL="285750" indent="-285750">
              <a:lnSpc>
                <a:spcPct val="107000"/>
              </a:lnSpc>
              <a:spcAft>
                <a:spcPts val="800"/>
              </a:spcAft>
              <a:buSzPts val="1000"/>
              <a:buFont typeface="Courier New" panose="02070309020205020404" pitchFamily="49" charset="0"/>
              <a:buChar char="o"/>
              <a:tabLst>
                <a:tab pos="914400" algn="l"/>
              </a:tabLst>
            </a:pPr>
            <a:r>
              <a:rPr lang="en-US" sz="1400" kern="100" dirty="0">
                <a:latin typeface="Calibri" panose="020F0502020204030204" pitchFamily="34" charset="0"/>
                <a:ea typeface="Calibri" panose="020F0502020204030204" pitchFamily="34" charset="0"/>
                <a:cs typeface="Calibri" panose="020F0502020204030204" pitchFamily="34" charset="0"/>
              </a:rPr>
              <a:t>Palestine, Palestinians</a:t>
            </a:r>
          </a:p>
          <a:p>
            <a:pPr marL="285750" indent="-285750">
              <a:lnSpc>
                <a:spcPct val="107000"/>
              </a:lnSpc>
              <a:spcAft>
                <a:spcPts val="800"/>
              </a:spcAft>
              <a:buSzPts val="1000"/>
              <a:buFont typeface="Courier New" panose="02070309020205020404" pitchFamily="49" charset="0"/>
              <a:buChar char="o"/>
              <a:tabLst>
                <a:tab pos="914400" algn="l"/>
              </a:tabLst>
            </a:pPr>
            <a:r>
              <a:rPr lang="en-US" sz="1400" kern="100" dirty="0">
                <a:latin typeface="Calibri" panose="020F0502020204030204" pitchFamily="34" charset="0"/>
                <a:ea typeface="Calibri" panose="020F0502020204030204" pitchFamily="34" charset="0"/>
                <a:cs typeface="Calibri" panose="020F0502020204030204" pitchFamily="34" charset="0"/>
              </a:rPr>
              <a:t>Muslims</a:t>
            </a:r>
          </a:p>
          <a:p>
            <a:pPr marL="285750" indent="-285750">
              <a:lnSpc>
                <a:spcPct val="107000"/>
              </a:lnSpc>
              <a:spcAft>
                <a:spcPts val="800"/>
              </a:spcAft>
              <a:buSzPts val="1000"/>
              <a:buFont typeface="Courier New" panose="02070309020205020404" pitchFamily="49" charset="0"/>
              <a:buChar char="o"/>
              <a:tabLst>
                <a:tab pos="914400" algn="l"/>
              </a:tabLst>
            </a:pPr>
            <a:r>
              <a:rPr lang="en-US" sz="1400" kern="100" dirty="0">
                <a:latin typeface="Calibri" panose="020F0502020204030204" pitchFamily="34" charset="0"/>
                <a:ea typeface="Calibri" panose="020F0502020204030204" pitchFamily="34" charset="0"/>
                <a:cs typeface="Calibri" panose="020F0502020204030204" pitchFamily="34" charset="0"/>
              </a:rPr>
              <a:t>Hezbollah, Hamas</a:t>
            </a:r>
          </a:p>
        </p:txBody>
      </p:sp>
      <p:cxnSp>
        <p:nvCxnSpPr>
          <p:cNvPr id="19" name="Straight Connector 18">
            <a:extLst>
              <a:ext uri="{FF2B5EF4-FFF2-40B4-BE49-F238E27FC236}">
                <a16:creationId xmlns:a16="http://schemas.microsoft.com/office/drawing/2014/main" id="{866E8C3D-4A49-2C99-08A6-4042661DAE3C}"/>
              </a:ext>
            </a:extLst>
          </p:cNvPr>
          <p:cNvCxnSpPr>
            <a:cxnSpLocks/>
          </p:cNvCxnSpPr>
          <p:nvPr/>
        </p:nvCxnSpPr>
        <p:spPr>
          <a:xfrm flipV="1">
            <a:off x="6543192" y="2060236"/>
            <a:ext cx="0" cy="4347894"/>
          </a:xfrm>
          <a:prstGeom prst="line">
            <a:avLst/>
          </a:prstGeom>
          <a:ln w="19050"/>
        </p:spPr>
        <p:style>
          <a:lnRef idx="1">
            <a:schemeClr val="dk1"/>
          </a:lnRef>
          <a:fillRef idx="0">
            <a:schemeClr val="dk1"/>
          </a:fillRef>
          <a:effectRef idx="0">
            <a:schemeClr val="dk1"/>
          </a:effectRef>
          <a:fontRef idx="minor">
            <a:schemeClr val="tx1"/>
          </a:fontRef>
        </p:style>
      </p:cxnSp>
      <p:sp>
        <p:nvSpPr>
          <p:cNvPr id="10" name="Textfeld 13">
            <a:extLst>
              <a:ext uri="{FF2B5EF4-FFF2-40B4-BE49-F238E27FC236}">
                <a16:creationId xmlns:a16="http://schemas.microsoft.com/office/drawing/2014/main" id="{C697EC5C-6240-5732-CE4B-84F9A1DC2C26}"/>
              </a:ext>
            </a:extLst>
          </p:cNvPr>
          <p:cNvSpPr txBox="1"/>
          <p:nvPr/>
        </p:nvSpPr>
        <p:spPr>
          <a:xfrm>
            <a:off x="6407122" y="6408130"/>
            <a:ext cx="570816" cy="195438"/>
          </a:xfrm>
          <a:prstGeom prst="rect">
            <a:avLst/>
          </a:prstGeom>
          <a:noFill/>
        </p:spPr>
        <p:txBody>
          <a:bodyPr wrap="square">
            <a:spAutoFit/>
          </a:bodyPr>
          <a:lstStyle/>
          <a:p>
            <a:r>
              <a:rPr lang="de-DE" sz="670" dirty="0">
                <a:solidFill>
                  <a:schemeClr val="bg1"/>
                </a:solidFill>
              </a:rPr>
              <a:t>Sources:</a:t>
            </a:r>
            <a:endParaRPr lang="de-DE" sz="900" dirty="0">
              <a:solidFill>
                <a:schemeClr val="bg1"/>
              </a:solidFill>
            </a:endParaRPr>
          </a:p>
        </p:txBody>
      </p:sp>
      <p:sp>
        <p:nvSpPr>
          <p:cNvPr id="22" name="Textfeld 12">
            <a:extLst>
              <a:ext uri="{FF2B5EF4-FFF2-40B4-BE49-F238E27FC236}">
                <a16:creationId xmlns:a16="http://schemas.microsoft.com/office/drawing/2014/main" id="{E8A19050-DBAF-6CDC-FB45-BDADF235235C}"/>
              </a:ext>
            </a:extLst>
          </p:cNvPr>
          <p:cNvSpPr txBox="1"/>
          <p:nvPr/>
        </p:nvSpPr>
        <p:spPr>
          <a:xfrm>
            <a:off x="6792778" y="6400629"/>
            <a:ext cx="5212680" cy="200055"/>
          </a:xfrm>
          <a:prstGeom prst="rect">
            <a:avLst/>
          </a:prstGeom>
          <a:noFill/>
        </p:spPr>
        <p:txBody>
          <a:bodyPr wrap="square">
            <a:spAutoFit/>
          </a:bodyPr>
          <a:lstStyle/>
          <a:p>
            <a:r>
              <a:rPr lang="de-DE" sz="700" dirty="0">
                <a:solidFill>
                  <a:schemeClr val="bg1"/>
                </a:solidFill>
              </a:rPr>
              <a:t>Yang (2021): https://huggingface.co/yangheng/deberta-v3-large-absa-v1.1</a:t>
            </a:r>
          </a:p>
        </p:txBody>
      </p:sp>
    </p:spTree>
    <p:extLst>
      <p:ext uri="{BB962C8B-B14F-4D97-AF65-F5344CB8AC3E}">
        <p14:creationId xmlns:p14="http://schemas.microsoft.com/office/powerpoint/2010/main" val="2357012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21"/>
                                        </p:tgtEl>
                                        <p:attrNameLst>
                                          <p:attrName>style.visibility</p:attrName>
                                        </p:attrNameLst>
                                      </p:cBhvr>
                                      <p:to>
                                        <p:strVal val="visible"/>
                                      </p:to>
                                    </p:set>
                                  </p:childTnLst>
                                </p:cTn>
                              </p:par>
                            </p:childTnLst>
                          </p:cTn>
                        </p:par>
                        <p:par>
                          <p:cTn id="10" fill="hold">
                            <p:stCondLst>
                              <p:cond delay="0"/>
                            </p:stCondLst>
                            <p:childTnLst>
                              <p:par>
                                <p:cTn id="11" presetID="22" presetClass="entr" presetSubtype="8" fill="hold" grpId="0" nodeType="after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wipe(left)">
                                      <p:cBhvr>
                                        <p:cTn id="13" dur="1000"/>
                                        <p:tgtEl>
                                          <p:spTgt spid="23"/>
                                        </p:tgtEl>
                                      </p:cBhvr>
                                    </p:animEffect>
                                  </p:childTnLst>
                                </p:cTn>
                              </p:par>
                            </p:childTnLst>
                          </p:cTn>
                        </p:par>
                        <p:par>
                          <p:cTn id="14" fill="hold">
                            <p:stCondLst>
                              <p:cond delay="1000"/>
                            </p:stCondLst>
                            <p:childTnLst>
                              <p:par>
                                <p:cTn id="15" presetID="22" presetClass="entr" presetSubtype="8" fill="hold" grpId="0" nodeType="after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wipe(left)">
                                      <p:cBhvr>
                                        <p:cTn id="17" dur="1000"/>
                                        <p:tgtEl>
                                          <p:spTgt spid="24"/>
                                        </p:tgtEl>
                                      </p:cBhvr>
                                    </p:animEffect>
                                  </p:childTnLst>
                                </p:cTn>
                              </p:par>
                            </p:childTnLst>
                          </p:cTn>
                        </p:par>
                        <p:par>
                          <p:cTn id="18" fill="hold">
                            <p:stCondLst>
                              <p:cond delay="2000"/>
                            </p:stCondLst>
                            <p:childTnLst>
                              <p:par>
                                <p:cTn id="19" presetID="22" presetClass="entr" presetSubtype="8" fill="hold" grpId="0" nodeType="afterEffect">
                                  <p:stCondLst>
                                    <p:cond delay="0"/>
                                  </p:stCondLst>
                                  <p:childTnLst>
                                    <p:set>
                                      <p:cBhvr>
                                        <p:cTn id="20" dur="1" fill="hold">
                                          <p:stCondLst>
                                            <p:cond delay="0"/>
                                          </p:stCondLst>
                                        </p:cTn>
                                        <p:tgtEl>
                                          <p:spTgt spid="26"/>
                                        </p:tgtEl>
                                        <p:attrNameLst>
                                          <p:attrName>style.visibility</p:attrName>
                                        </p:attrNameLst>
                                      </p:cBhvr>
                                      <p:to>
                                        <p:strVal val="visible"/>
                                      </p:to>
                                    </p:set>
                                    <p:animEffect transition="in" filter="wipe(left)">
                                      <p:cBhvr>
                                        <p:cTn id="21" dur="1000"/>
                                        <p:tgtEl>
                                          <p:spTgt spid="26"/>
                                        </p:tgtEl>
                                      </p:cBhvr>
                                    </p:animEffect>
                                  </p:childTnLst>
                                </p:cTn>
                              </p:par>
                            </p:childTnLst>
                          </p:cTn>
                        </p:par>
                        <p:par>
                          <p:cTn id="22" fill="hold">
                            <p:stCondLst>
                              <p:cond delay="3000"/>
                            </p:stCondLst>
                            <p:childTnLst>
                              <p:par>
                                <p:cTn id="23" presetID="22" presetClass="entr" presetSubtype="8" fill="hold" grpId="0" nodeType="after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wipe(left)">
                                      <p:cBhvr>
                                        <p:cTn id="25" dur="1000"/>
                                        <p:tgtEl>
                                          <p:spTgt spid="25"/>
                                        </p:tgtEl>
                                      </p:cBhvr>
                                    </p:animEffect>
                                  </p:childTnLst>
                                </p:cTn>
                              </p:par>
                            </p:childTnLst>
                          </p:cTn>
                        </p:par>
                        <p:par>
                          <p:cTn id="26" fill="hold">
                            <p:stCondLst>
                              <p:cond delay="4000"/>
                            </p:stCondLst>
                            <p:childTnLst>
                              <p:par>
                                <p:cTn id="27" presetID="1" presetClass="entr" presetSubtype="0" fill="hold" grpId="0" nodeType="afterEffect">
                                  <p:stCondLst>
                                    <p:cond delay="0"/>
                                  </p:stCondLst>
                                  <p:childTnLst>
                                    <p:set>
                                      <p:cBhvr>
                                        <p:cTn id="28" dur="1" fill="hold">
                                          <p:stCondLst>
                                            <p:cond delay="0"/>
                                          </p:stCondLst>
                                        </p:cTn>
                                        <p:tgtEl>
                                          <p:spTgt spid="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6"/>
                                        </p:tgtEl>
                                        <p:attrNameLst>
                                          <p:attrName>style.visibility</p:attrName>
                                        </p:attrNameLst>
                                      </p:cBhvr>
                                      <p:to>
                                        <p:strVal val="visible"/>
                                      </p:to>
                                    </p:set>
                                    <p:animEffect transition="in" filter="wipe(left)">
                                      <p:cBhvr>
                                        <p:cTn id="33" dur="1000"/>
                                        <p:tgtEl>
                                          <p:spTgt spid="6"/>
                                        </p:tgtEl>
                                      </p:cBhvr>
                                    </p:animEffect>
                                  </p:childTnLst>
                                </p:cTn>
                              </p:par>
                            </p:childTnLst>
                          </p:cTn>
                        </p:par>
                        <p:par>
                          <p:cTn id="34" fill="hold">
                            <p:stCondLst>
                              <p:cond delay="1000"/>
                            </p:stCondLst>
                            <p:childTnLst>
                              <p:par>
                                <p:cTn id="35" presetID="22" presetClass="entr" presetSubtype="8" fill="hold" grpId="0" nodeType="after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wipe(left)">
                                      <p:cBhvr>
                                        <p:cTn id="37" dur="1000"/>
                                        <p:tgtEl>
                                          <p:spTgt spid="7"/>
                                        </p:tgtEl>
                                      </p:cBhvr>
                                    </p:animEffect>
                                  </p:childTnLst>
                                </p:cTn>
                              </p:par>
                            </p:childTnLst>
                          </p:cTn>
                        </p:par>
                        <p:par>
                          <p:cTn id="38" fill="hold">
                            <p:stCondLst>
                              <p:cond delay="2000"/>
                            </p:stCondLst>
                            <p:childTnLst>
                              <p:par>
                                <p:cTn id="39" presetID="22" presetClass="entr" presetSubtype="8" fill="hold" grpId="0" nodeType="afterEffect">
                                  <p:stCondLst>
                                    <p:cond delay="0"/>
                                  </p:stCondLst>
                                  <p:childTnLst>
                                    <p:set>
                                      <p:cBhvr>
                                        <p:cTn id="40" dur="1" fill="hold">
                                          <p:stCondLst>
                                            <p:cond delay="0"/>
                                          </p:stCondLst>
                                        </p:cTn>
                                        <p:tgtEl>
                                          <p:spTgt spid="16"/>
                                        </p:tgtEl>
                                        <p:attrNameLst>
                                          <p:attrName>style.visibility</p:attrName>
                                        </p:attrNameLst>
                                      </p:cBhvr>
                                      <p:to>
                                        <p:strVal val="visible"/>
                                      </p:to>
                                    </p:set>
                                    <p:animEffect transition="in" filter="wipe(left)">
                                      <p:cBhvr>
                                        <p:cTn id="41" dur="1000"/>
                                        <p:tgtEl>
                                          <p:spTgt spid="16"/>
                                        </p:tgtEl>
                                      </p:cBhvr>
                                    </p:animEffect>
                                  </p:childTnLst>
                                </p:cTn>
                              </p:par>
                            </p:childTnLst>
                          </p:cTn>
                        </p:par>
                        <p:par>
                          <p:cTn id="42" fill="hold">
                            <p:stCondLst>
                              <p:cond delay="3000"/>
                            </p:stCondLst>
                            <p:childTnLst>
                              <p:par>
                                <p:cTn id="43" presetID="22" presetClass="entr" presetSubtype="8" fill="hold" grpId="0" nodeType="afterEffect">
                                  <p:stCondLst>
                                    <p:cond delay="0"/>
                                  </p:stCondLst>
                                  <p:childTnLst>
                                    <p:set>
                                      <p:cBhvr>
                                        <p:cTn id="44" dur="1" fill="hold">
                                          <p:stCondLst>
                                            <p:cond delay="0"/>
                                          </p:stCondLst>
                                        </p:cTn>
                                        <p:tgtEl>
                                          <p:spTgt spid="11"/>
                                        </p:tgtEl>
                                        <p:attrNameLst>
                                          <p:attrName>style.visibility</p:attrName>
                                        </p:attrNameLst>
                                      </p:cBhvr>
                                      <p:to>
                                        <p:strVal val="visible"/>
                                      </p:to>
                                    </p:set>
                                    <p:animEffect transition="in" filter="wipe(left)">
                                      <p:cBhvr>
                                        <p:cTn id="45" dur="1000"/>
                                        <p:tgtEl>
                                          <p:spTgt spid="11"/>
                                        </p:tgtEl>
                                      </p:cBhvr>
                                    </p:animEffect>
                                  </p:childTnLst>
                                </p:cTn>
                              </p:par>
                            </p:childTnLst>
                          </p:cTn>
                        </p:par>
                        <p:par>
                          <p:cTn id="46" fill="hold">
                            <p:stCondLst>
                              <p:cond delay="4000"/>
                            </p:stCondLst>
                            <p:childTnLst>
                              <p:par>
                                <p:cTn id="47" presetID="22" presetClass="entr" presetSubtype="8" fill="hold" grpId="0" nodeType="afterEffect">
                                  <p:stCondLst>
                                    <p:cond delay="0"/>
                                  </p:stCondLst>
                                  <p:childTnLst>
                                    <p:set>
                                      <p:cBhvr>
                                        <p:cTn id="48" dur="1" fill="hold">
                                          <p:stCondLst>
                                            <p:cond delay="0"/>
                                          </p:stCondLst>
                                        </p:cTn>
                                        <p:tgtEl>
                                          <p:spTgt spid="18"/>
                                        </p:tgtEl>
                                        <p:attrNameLst>
                                          <p:attrName>style.visibility</p:attrName>
                                        </p:attrNameLst>
                                      </p:cBhvr>
                                      <p:to>
                                        <p:strVal val="visible"/>
                                      </p:to>
                                    </p:set>
                                    <p:animEffect transition="in" filter="wipe(left)">
                                      <p:cBhvr>
                                        <p:cTn id="49" dur="1000"/>
                                        <p:tgtEl>
                                          <p:spTgt spid="18"/>
                                        </p:tgtEl>
                                      </p:cBhvr>
                                    </p:animEffect>
                                  </p:childTnLst>
                                </p:cTn>
                              </p:par>
                            </p:childTnLst>
                          </p:cTn>
                        </p:par>
                        <p:par>
                          <p:cTn id="50" fill="hold">
                            <p:stCondLst>
                              <p:cond delay="5000"/>
                            </p:stCondLst>
                            <p:childTnLst>
                              <p:par>
                                <p:cTn id="51" presetID="22" presetClass="entr" presetSubtype="8" fill="hold" grpId="0" nodeType="afterEffect">
                                  <p:stCondLst>
                                    <p:cond delay="0"/>
                                  </p:stCondLst>
                                  <p:childTnLst>
                                    <p:set>
                                      <p:cBhvr>
                                        <p:cTn id="52" dur="1" fill="hold">
                                          <p:stCondLst>
                                            <p:cond delay="0"/>
                                          </p:stCondLst>
                                        </p:cTn>
                                        <p:tgtEl>
                                          <p:spTgt spid="12"/>
                                        </p:tgtEl>
                                        <p:attrNameLst>
                                          <p:attrName>style.visibility</p:attrName>
                                        </p:attrNameLst>
                                      </p:cBhvr>
                                      <p:to>
                                        <p:strVal val="visible"/>
                                      </p:to>
                                    </p:set>
                                    <p:animEffect transition="in" filter="wipe(left)">
                                      <p:cBhvr>
                                        <p:cTn id="53" dur="1000"/>
                                        <p:tgtEl>
                                          <p:spTgt spid="12"/>
                                        </p:tgtEl>
                                      </p:cBhvr>
                                    </p:animEffect>
                                  </p:childTnLst>
                                </p:cTn>
                              </p:par>
                            </p:childTnLst>
                          </p:cTn>
                        </p:par>
                        <p:par>
                          <p:cTn id="54" fill="hold">
                            <p:stCondLst>
                              <p:cond delay="6000"/>
                            </p:stCondLst>
                            <p:childTnLst>
                              <p:par>
                                <p:cTn id="55" presetID="22" presetClass="entr" presetSubtype="8" fill="hold" grpId="0" nodeType="afterEffect">
                                  <p:stCondLst>
                                    <p:cond delay="0"/>
                                  </p:stCondLst>
                                  <p:childTnLst>
                                    <p:set>
                                      <p:cBhvr>
                                        <p:cTn id="56" dur="1" fill="hold">
                                          <p:stCondLst>
                                            <p:cond delay="0"/>
                                          </p:stCondLst>
                                        </p:cTn>
                                        <p:tgtEl>
                                          <p:spTgt spid="13"/>
                                        </p:tgtEl>
                                        <p:attrNameLst>
                                          <p:attrName>style.visibility</p:attrName>
                                        </p:attrNameLst>
                                      </p:cBhvr>
                                      <p:to>
                                        <p:strVal val="visible"/>
                                      </p:to>
                                    </p:set>
                                    <p:animEffect transition="in" filter="wipe(left)">
                                      <p:cBhvr>
                                        <p:cTn id="57" dur="1000"/>
                                        <p:tgtEl>
                                          <p:spTgt spid="13"/>
                                        </p:tgtEl>
                                      </p:cBhvr>
                                    </p:animEffect>
                                  </p:childTnLst>
                                </p:cTn>
                              </p:par>
                            </p:childTnLst>
                          </p:cTn>
                        </p:par>
                        <p:par>
                          <p:cTn id="58" fill="hold">
                            <p:stCondLst>
                              <p:cond delay="7000"/>
                            </p:stCondLst>
                            <p:childTnLst>
                              <p:par>
                                <p:cTn id="59" presetID="22" presetClass="entr" presetSubtype="8" fill="hold" grpId="0" nodeType="afterEffect">
                                  <p:stCondLst>
                                    <p:cond delay="0"/>
                                  </p:stCondLst>
                                  <p:childTnLst>
                                    <p:set>
                                      <p:cBhvr>
                                        <p:cTn id="60" dur="1" fill="hold">
                                          <p:stCondLst>
                                            <p:cond delay="0"/>
                                          </p:stCondLst>
                                        </p:cTn>
                                        <p:tgtEl>
                                          <p:spTgt spid="15"/>
                                        </p:tgtEl>
                                        <p:attrNameLst>
                                          <p:attrName>style.visibility</p:attrName>
                                        </p:attrNameLst>
                                      </p:cBhvr>
                                      <p:to>
                                        <p:strVal val="visible"/>
                                      </p:to>
                                    </p:set>
                                    <p:animEffect transition="in" filter="wipe(left)">
                                      <p:cBhvr>
                                        <p:cTn id="61" dur="1000"/>
                                        <p:tgtEl>
                                          <p:spTgt spid="15"/>
                                        </p:tgtEl>
                                      </p:cBhvr>
                                    </p:animEffect>
                                  </p:childTnLst>
                                </p:cTn>
                              </p:par>
                            </p:childTnLst>
                          </p:cTn>
                        </p:par>
                        <p:par>
                          <p:cTn id="62" fill="hold">
                            <p:stCondLst>
                              <p:cond delay="8000"/>
                            </p:stCondLst>
                            <p:childTnLst>
                              <p:par>
                                <p:cTn id="63" presetID="22" presetClass="entr" presetSubtype="8" fill="hold" grpId="0" nodeType="afterEffect">
                                  <p:stCondLst>
                                    <p:cond delay="0"/>
                                  </p:stCondLst>
                                  <p:childTnLst>
                                    <p:set>
                                      <p:cBhvr>
                                        <p:cTn id="64" dur="1" fill="hold">
                                          <p:stCondLst>
                                            <p:cond delay="0"/>
                                          </p:stCondLst>
                                        </p:cTn>
                                        <p:tgtEl>
                                          <p:spTgt spid="17"/>
                                        </p:tgtEl>
                                        <p:attrNameLst>
                                          <p:attrName>style.visibility</p:attrName>
                                        </p:attrNameLst>
                                      </p:cBhvr>
                                      <p:to>
                                        <p:strVal val="visible"/>
                                      </p:to>
                                    </p:set>
                                    <p:animEffect transition="in" filter="wipe(left)">
                                      <p:cBhvr>
                                        <p:cTn id="65" dur="1000"/>
                                        <p:tgtEl>
                                          <p:spTgt spid="17"/>
                                        </p:tgtEl>
                                      </p:cBhvr>
                                    </p:animEffect>
                                  </p:childTnLst>
                                </p:cTn>
                              </p:par>
                            </p:childTnLst>
                          </p:cTn>
                        </p:par>
                        <p:par>
                          <p:cTn id="66" fill="hold">
                            <p:stCondLst>
                              <p:cond delay="9000"/>
                            </p:stCondLst>
                            <p:childTnLst>
                              <p:par>
                                <p:cTn id="67" presetID="1" presetClass="entr" presetSubtype="0" fill="hold" grpId="0" nodeType="afterEffect">
                                  <p:stCondLst>
                                    <p:cond delay="0"/>
                                  </p:stCondLst>
                                  <p:childTnLst>
                                    <p:set>
                                      <p:cBhvr>
                                        <p:cTn id="68" dur="1" fill="hold">
                                          <p:stCondLst>
                                            <p:cond delay="0"/>
                                          </p:stCondLst>
                                        </p:cTn>
                                        <p:tgtEl>
                                          <p:spTgt spid="8"/>
                                        </p:tgtEl>
                                        <p:attrNameLst>
                                          <p:attrName>style.visibility</p:attrName>
                                        </p:attrNameLst>
                                      </p:cBhvr>
                                      <p:to>
                                        <p:strVal val="visible"/>
                                      </p:to>
                                    </p:set>
                                  </p:childTnLst>
                                </p:cTn>
                              </p:par>
                            </p:childTnLst>
                          </p:cTn>
                        </p:par>
                        <p:par>
                          <p:cTn id="69" fill="hold">
                            <p:stCondLst>
                              <p:cond delay="9000"/>
                            </p:stCondLst>
                            <p:childTnLst>
                              <p:par>
                                <p:cTn id="70" presetID="1" presetClass="entr" presetSubtype="0" fill="hold" grpId="0" nodeType="afterEffect">
                                  <p:stCondLst>
                                    <p:cond delay="0"/>
                                  </p:stCondLst>
                                  <p:childTnLst>
                                    <p:set>
                                      <p:cBhvr>
                                        <p:cTn id="71" dur="1" fill="hold">
                                          <p:stCondLst>
                                            <p:cond delay="0"/>
                                          </p:stCondLst>
                                        </p:cTn>
                                        <p:tgtEl>
                                          <p:spTgt spid="9"/>
                                        </p:tgtEl>
                                        <p:attrNameLst>
                                          <p:attrName>style.visibility</p:attrName>
                                        </p:attrNameLst>
                                      </p:cBhvr>
                                      <p:to>
                                        <p:strVal val="visible"/>
                                      </p:to>
                                    </p:set>
                                  </p:childTnLst>
                                </p:cTn>
                              </p:par>
                            </p:childTnLst>
                          </p:cTn>
                        </p:par>
                        <p:par>
                          <p:cTn id="72" fill="hold">
                            <p:stCondLst>
                              <p:cond delay="9000"/>
                            </p:stCondLst>
                            <p:childTnLst>
                              <p:par>
                                <p:cTn id="73" presetID="1" presetClass="entr" presetSubtype="0" fill="hold" grpId="0" nodeType="afterEffect">
                                  <p:stCondLst>
                                    <p:cond delay="0"/>
                                  </p:stCondLst>
                                  <p:childTnLst>
                                    <p:set>
                                      <p:cBhvr>
                                        <p:cTn id="7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8" grpId="0" animBg="1"/>
      <p:bldP spid="8" grpId="0"/>
      <p:bldP spid="6" grpId="0" animBg="1"/>
      <p:bldP spid="7" grpId="0" animBg="1"/>
      <p:bldP spid="11" grpId="0" animBg="1"/>
      <p:bldP spid="12" grpId="0" animBg="1"/>
      <p:bldP spid="13" grpId="0" animBg="1"/>
      <p:bldP spid="15" grpId="0" animBg="1"/>
      <p:bldP spid="16" grpId="0" animBg="1"/>
      <p:bldP spid="17" grpId="0" animBg="1"/>
      <p:bldP spid="20" grpId="0"/>
      <p:bldP spid="21" grpId="0"/>
      <p:bldP spid="23" grpId="0" animBg="1"/>
      <p:bldP spid="24" grpId="0" animBg="1"/>
      <p:bldP spid="25" grpId="0" animBg="1"/>
      <p:bldP spid="26" grpId="0" animBg="1"/>
      <p:bldP spid="9" grpId="0"/>
      <p:bldP spid="14"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675</Words>
  <Application>Microsoft Office PowerPoint</Application>
  <PresentationFormat>Widescreen</PresentationFormat>
  <Paragraphs>95</Paragraphs>
  <Slides>8</Slides>
  <Notes>8</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8</vt:i4>
      </vt:variant>
    </vt:vector>
  </HeadingPairs>
  <TitlesOfParts>
    <vt:vector size="16" baseType="lpstr">
      <vt:lpstr>Aptos</vt:lpstr>
      <vt:lpstr>Arial</vt:lpstr>
      <vt:lpstr>Calibri</vt:lpstr>
      <vt:lpstr>Cascadia Code</vt:lpstr>
      <vt:lpstr>Courier New</vt:lpstr>
      <vt:lpstr>Symbol</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What Distinguishes Disseminators of Antisemitic Tweets and What Themes Do They Use?</dc:title>
  <dc:subject/>
  <dc:creator>Fischer, Rhonda Kay</dc:creator>
  <dc:description/>
  <cp:lastModifiedBy>Miehling, Daniel</cp:lastModifiedBy>
  <cp:revision>5</cp:revision>
  <dcterms:created xsi:type="dcterms:W3CDTF">2021-07-08T20:18:40Z</dcterms:created>
  <dcterms:modified xsi:type="dcterms:W3CDTF">2025-08-25T20:28:17Z</dcterms:modified>
  <dc:language>en-US</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0</vt:i4>
  </property>
  <property fmtid="{D5CDD505-2E9C-101B-9397-08002B2CF9AE}" pid="4" name="HyperlinksChanged">
    <vt:bool>false</vt:bool>
  </property>
  <property fmtid="{D5CDD505-2E9C-101B-9397-08002B2CF9AE}" pid="5" name="LinksUpToDate">
    <vt:bool>false</vt:bool>
  </property>
  <property fmtid="{D5CDD505-2E9C-101B-9397-08002B2CF9AE}" pid="6" name="MMClips">
    <vt:i4>0</vt:i4>
  </property>
  <property fmtid="{D5CDD505-2E9C-101B-9397-08002B2CF9AE}" pid="7" name="Notes">
    <vt:i4>1</vt:i4>
  </property>
  <property fmtid="{D5CDD505-2E9C-101B-9397-08002B2CF9AE}" pid="8" name="PresentationFormat">
    <vt:lpwstr>Widescreen</vt:lpwstr>
  </property>
  <property fmtid="{D5CDD505-2E9C-101B-9397-08002B2CF9AE}" pid="9" name="ScaleCrop">
    <vt:bool>false</vt:bool>
  </property>
  <property fmtid="{D5CDD505-2E9C-101B-9397-08002B2CF9AE}" pid="10" name="ShareDoc">
    <vt:bool>false</vt:bool>
  </property>
  <property fmtid="{D5CDD505-2E9C-101B-9397-08002B2CF9AE}" pid="11" name="Slides">
    <vt:i4>7</vt:i4>
  </property>
</Properties>
</file>